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531" r:id="rId2"/>
    <p:sldId id="526" r:id="rId3"/>
    <p:sldId id="535" r:id="rId4"/>
    <p:sldId id="528" r:id="rId5"/>
    <p:sldId id="529" r:id="rId6"/>
    <p:sldId id="530" r:id="rId7"/>
    <p:sldId id="532" r:id="rId8"/>
    <p:sldId id="534" r:id="rId9"/>
  </p:sldIdLst>
  <p:sldSz cx="9144000" cy="5715000" type="screen16x10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2" pos="2540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orient="horz" pos="326" userDrawn="1">
          <p15:clr>
            <a:srgbClr val="A4A3A4"/>
          </p15:clr>
        </p15:guide>
        <p15:guide id="6" pos="612" userDrawn="1">
          <p15:clr>
            <a:srgbClr val="A4A3A4"/>
          </p15:clr>
        </p15:guide>
        <p15:guide id="7" orient="horz" pos="3501" userDrawn="1">
          <p15:clr>
            <a:srgbClr val="A4A3A4"/>
          </p15:clr>
        </p15:guide>
        <p15:guide id="8" orient="horz" pos="1800" userDrawn="1">
          <p15:clr>
            <a:srgbClr val="A4A3A4"/>
          </p15:clr>
        </p15:guide>
        <p15:guide id="9" orient="horz" pos="3274" userDrawn="1">
          <p15:clr>
            <a:srgbClr val="A4A3A4"/>
          </p15:clr>
        </p15:guide>
        <p15:guide id="10" pos="2426" userDrawn="1">
          <p15:clr>
            <a:srgbClr val="A4A3A4"/>
          </p15:clr>
        </p15:guide>
        <p15:guide id="11" pos="2653" userDrawn="1">
          <p15:clr>
            <a:srgbClr val="A4A3A4"/>
          </p15:clr>
        </p15:guide>
        <p15:guide id="12" pos="4921" userDrawn="1">
          <p15:clr>
            <a:srgbClr val="A4A3A4"/>
          </p15:clr>
        </p15:guide>
        <p15:guide id="13" pos="4808" userDrawn="1">
          <p15:clr>
            <a:srgbClr val="A4A3A4"/>
          </p15:clr>
        </p15:guide>
        <p15:guide id="14" orient="horz" pos="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6"/>
    <a:srgbClr val="005996"/>
    <a:srgbClr val="22AA99"/>
    <a:srgbClr val="DD4477"/>
    <a:srgbClr val="FF9900"/>
    <a:srgbClr val="DC3912"/>
    <a:srgbClr val="66AA00"/>
    <a:srgbClr val="990099"/>
    <a:srgbClr val="AAAA11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0000" autoAdjust="0"/>
    <p:restoredTop sz="84200" autoAdjust="0"/>
  </p:normalViewPr>
  <p:slideViewPr>
    <p:cSldViewPr snapToObjects="1">
      <p:cViewPr>
        <p:scale>
          <a:sx n="120" d="100"/>
          <a:sy n="120" d="100"/>
        </p:scale>
        <p:origin x="-2106" y="-72"/>
      </p:cViewPr>
      <p:guideLst>
        <p:guide orient="horz" pos="326"/>
        <p:guide orient="horz" pos="3501"/>
        <p:guide orient="horz" pos="1800"/>
        <p:guide orient="horz" pos="3274"/>
        <p:guide orient="horz" pos="893"/>
        <p:guide pos="2540"/>
        <p:guide pos="158"/>
        <p:guide pos="612"/>
        <p:guide pos="2426"/>
        <p:guide pos="2653"/>
        <p:guide pos="4921"/>
        <p:guide pos="4808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9" d="100"/>
          <a:sy n="79" d="100"/>
        </p:scale>
        <p:origin x="3954" y="102"/>
      </p:cViewPr>
      <p:guideLst>
        <p:guide orient="horz" pos="2141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1AB5-7281-4B65-8991-15EE6AE45CA0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11F28-0BD2-427D-ADD9-025BA455D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137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14041-B49A-4E9A-B9AF-2E7DC315F72E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82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B8C5E-35DF-4A0F-B989-F202AEF35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16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385008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</a:t>
            </a:r>
            <a:r>
              <a:rPr lang="ru-RU" baseline="0" dirty="0" smtClean="0"/>
              <a:t> двойного диплома сейчас – 8; реальных - 2</a:t>
            </a:r>
          </a:p>
          <a:p>
            <a:r>
              <a:rPr lang="ru-RU" baseline="0" dirty="0" smtClean="0"/>
              <a:t>Онлайн курсов – 2 на </a:t>
            </a:r>
            <a:r>
              <a:rPr lang="ru-RU" baseline="0" dirty="0" err="1" smtClean="0"/>
              <a:t>Курсере</a:t>
            </a:r>
            <a:r>
              <a:rPr lang="ru-RU" baseline="0" dirty="0" smtClean="0"/>
              <a:t> и 6 на </a:t>
            </a:r>
            <a:r>
              <a:rPr lang="ru-RU" baseline="0" dirty="0" err="1" smtClean="0"/>
              <a:t>НацПлатформе</a:t>
            </a:r>
            <a:r>
              <a:rPr lang="ru-RU" baseline="0" dirty="0" smtClean="0"/>
              <a:t> </a:t>
            </a:r>
          </a:p>
          <a:p>
            <a:endParaRPr lang="ru-RU" baseline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978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</a:t>
            </a:r>
            <a:r>
              <a:rPr lang="ru-RU" baseline="0" dirty="0" smtClean="0"/>
              <a:t> двойного диплома сейчас – 8; реальных - 2</a:t>
            </a:r>
          </a:p>
          <a:p>
            <a:r>
              <a:rPr lang="ru-RU" baseline="0" dirty="0" smtClean="0"/>
              <a:t>Онлайн курсов – 2 на </a:t>
            </a:r>
            <a:r>
              <a:rPr lang="ru-RU" baseline="0" dirty="0" err="1" smtClean="0"/>
              <a:t>Курсере</a:t>
            </a:r>
            <a:r>
              <a:rPr lang="ru-RU" baseline="0" dirty="0" smtClean="0"/>
              <a:t> и 6 на </a:t>
            </a:r>
            <a:r>
              <a:rPr lang="ru-RU" baseline="0" dirty="0" err="1" smtClean="0"/>
              <a:t>НацПлатформе</a:t>
            </a:r>
            <a:r>
              <a:rPr lang="ru-RU" baseline="0" dirty="0" smtClean="0"/>
              <a:t> </a:t>
            </a:r>
          </a:p>
          <a:p>
            <a:endParaRPr lang="ru-RU" baseline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487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938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Зарубежных преподавателей – 16 (было 22 в 2015 году); ПОСТДОКОВ</a:t>
            </a:r>
            <a:r>
              <a:rPr lang="ru-RU" baseline="0" dirty="0" smtClean="0"/>
              <a:t> – 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28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Зарубежных преподавателей – 16 (было 22 в 2015 году); ПОСТДОКОВ</a:t>
            </a:r>
            <a:r>
              <a:rPr lang="ru-RU" baseline="0" dirty="0" smtClean="0"/>
              <a:t> – 4.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иностранных студентов сейчас: 10,3% (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6,9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бакалавриате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</a:t>
            </a:r>
            <a:r>
              <a:rPr lang="ru-RU" dirty="0" smtClean="0">
                <a:effectLst/>
              </a:rPr>
              <a:t> 1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5,2% в магистратуре) Всего</a:t>
            </a:r>
            <a:r>
              <a:rPr lang="ru-RU" dirty="0" smtClean="0">
                <a:effectLst/>
              </a:rPr>
              <a:t>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276</a:t>
            </a:r>
            <a:r>
              <a:rPr lang="ru-RU" dirty="0" smtClean="0">
                <a:effectLst/>
              </a:rPr>
              <a:t>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иностранных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студентов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обучается.</a:t>
            </a:r>
            <a:endParaRPr lang="ru-RU" b="0" baseline="0" dirty="0" smtClean="0"/>
          </a:p>
          <a:p>
            <a:r>
              <a:rPr lang="ru-RU" baseline="0" dirty="0" smtClean="0"/>
              <a:t>НАБОР иностранных студентов:</a:t>
            </a:r>
          </a:p>
          <a:p>
            <a:r>
              <a:rPr lang="ru-RU" baseline="0" dirty="0" smtClean="0"/>
              <a:t>– 31 </a:t>
            </a:r>
            <a:r>
              <a:rPr lang="ru-RU" baseline="0" dirty="0" err="1" smtClean="0"/>
              <a:t>Бакалавриат</a:t>
            </a:r>
            <a:r>
              <a:rPr lang="ru-RU" baseline="0" dirty="0" smtClean="0"/>
              <a:t> (в том числе 2 платных) в наборе в 2016 году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62 Магистратура (в </a:t>
            </a:r>
            <a:r>
              <a:rPr lang="ru-RU" baseline="0" dirty="0" err="1" smtClean="0"/>
              <a:t>т.ч</a:t>
            </a:r>
            <a:r>
              <a:rPr lang="ru-RU" baseline="0" dirty="0" smtClean="0"/>
              <a:t>. 18 платных) в наборе в 2016 году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Прикладные НИР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125 295 617 (на 15.09.2016)</a:t>
            </a:r>
            <a:endParaRPr lang="ru-RU" baseline="0" dirty="0" smtClean="0"/>
          </a:p>
          <a:p>
            <a:pPr marL="0" indent="0">
              <a:buFontTx/>
              <a:buNone/>
            </a:pPr>
            <a:r>
              <a:rPr lang="ru-RU" baseline="0" dirty="0" smtClean="0"/>
              <a:t>Фундаментальные НИР: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157 361 610 (данные ПФИ)</a:t>
            </a:r>
          </a:p>
          <a:p>
            <a:pPr marL="0" indent="0">
              <a:buFontTx/>
              <a:buNone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НПР по штатному расписанию: 606,42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ставок</a:t>
            </a:r>
            <a:endParaRPr lang="ru-RU" baseline="0" dirty="0" smtClean="0"/>
          </a:p>
          <a:p>
            <a:pPr marL="0" indent="0">
              <a:buFontTx/>
              <a:buNone/>
            </a:pPr>
            <a:endParaRPr lang="ru-RU" baseline="0" dirty="0" smtClean="0"/>
          </a:p>
          <a:p>
            <a:endParaRPr lang="ru-R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932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928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91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7946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лайд q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 txBox="1">
            <a:spLocks/>
          </p:cNvSpPr>
          <p:nvPr userDrawn="1"/>
        </p:nvSpPr>
        <p:spPr>
          <a:xfrm>
            <a:off x="8312150" y="5337131"/>
            <a:ext cx="584530" cy="303212"/>
          </a:xfrm>
          <a:prstGeom prst="rect">
            <a:avLst/>
          </a:prstGeom>
        </p:spPr>
        <p:txBody>
          <a:bodyPr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 algn="r">
              <a:defRPr/>
            </a:pPr>
            <a:fld id="{CB65F501-F5CC-4E12-934E-78BB5E4DA208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 algn="r">
                <a:defRPr/>
              </a:pPr>
              <a:t>‹#›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7000" contras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0"/>
            <a:ext cx="358140" cy="3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11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250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502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415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3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731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174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80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627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7181-0820-4B63-91D1-462C314065EA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38EE-EEE3-4D65-9DDD-C1F61C2BB0A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555" y="175350"/>
            <a:ext cx="92812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4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301216"/>
            <a:ext cx="8208912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3200" b="1" dirty="0" smtClean="0">
                <a:solidFill>
                  <a:srgbClr val="005996"/>
                </a:solidFill>
              </a:rPr>
              <a:t>САЕ ВСР: Горизонты 2020-2025</a:t>
            </a:r>
            <a:endParaRPr lang="en-US" sz="3200" b="1" dirty="0" smtClean="0">
              <a:solidFill>
                <a:srgbClr val="00599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1093304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i="1" dirty="0" smtClean="0"/>
              <a:t>GLOBAL VISION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Вклад САЕ в достижение лидерских позиций ВШЭ, в том числе в </a:t>
            </a:r>
            <a:r>
              <a:rPr lang="ru-RU" sz="1100" dirty="0"/>
              <a:t>предметных рейтингах </a:t>
            </a:r>
            <a:r>
              <a:rPr lang="en-US" sz="1100" dirty="0"/>
              <a:t>QS</a:t>
            </a:r>
            <a:r>
              <a:rPr lang="ru-RU" sz="1100" dirty="0"/>
              <a:t> среди стран </a:t>
            </a:r>
            <a:r>
              <a:rPr lang="ru-RU" sz="1100" dirty="0" smtClean="0"/>
              <a:t>ЦВЕ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Международная конкурентоспособность образовательных программ САЕ </a:t>
            </a:r>
            <a:endParaRPr lang="ru-RU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Результаты САЕ как востребованное общественное благо, в том числе для целевых аудиторий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Синергетические эффекты междисциплинарных подходов в исследованиях и образовании</a:t>
            </a:r>
          </a:p>
          <a:p>
            <a:pPr lvl="0"/>
            <a:endParaRPr lang="ru-RU" sz="1100" dirty="0" smtClean="0"/>
          </a:p>
          <a:p>
            <a:r>
              <a:rPr lang="ru-RU" sz="1100" dirty="0" smtClean="0"/>
              <a:t>В частности:</a:t>
            </a:r>
          </a:p>
          <a:p>
            <a:r>
              <a:rPr lang="ru-RU" sz="1100" b="1" i="1" dirty="0" smtClean="0"/>
              <a:t>ОБРАЗОВАНИЕ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Е</a:t>
            </a:r>
            <a:r>
              <a:rPr lang="ru-RU" sz="1100" dirty="0" smtClean="0"/>
              <a:t>диный </a:t>
            </a:r>
            <a:r>
              <a:rPr lang="ru-RU" sz="1100" dirty="0" err="1"/>
              <a:t>бакалавриат</a:t>
            </a:r>
            <a:r>
              <a:rPr lang="ru-RU" sz="1100" dirty="0"/>
              <a:t> по социальным </a:t>
            </a:r>
            <a:r>
              <a:rPr lang="ru-RU" sz="1100" dirty="0" smtClean="0"/>
              <a:t>наукам</a:t>
            </a:r>
            <a:r>
              <a:rPr lang="ru-RU" sz="1100" dirty="0"/>
              <a:t> </a:t>
            </a:r>
            <a:r>
              <a:rPr lang="ru-RU" sz="1100" dirty="0" smtClean="0"/>
              <a:t>(наряду с бакалаврскими программами по направлениям)</a:t>
            </a:r>
            <a:endParaRPr lang="ru-RU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Англоязычные бакалаврские программы  с широким привлечением иностранных абитуриентов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Развитие англоязычных магистерских программ двойного диплома</a:t>
            </a:r>
            <a:endParaRPr lang="ru-RU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нтеграция </a:t>
            </a:r>
            <a:r>
              <a:rPr lang="ru-RU" sz="1100" dirty="0"/>
              <a:t>студентов магистерских программ в исследовательские проекты научных </a:t>
            </a:r>
            <a:r>
              <a:rPr lang="ru-RU" sz="1100" dirty="0" smtClean="0"/>
              <a:t>подразделений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Внедрение трека </a:t>
            </a:r>
            <a:r>
              <a:rPr lang="ru-RU" sz="1100" dirty="0" err="1"/>
              <a:t>Master-PhD</a:t>
            </a:r>
            <a:r>
              <a:rPr lang="ru-RU" sz="1100" dirty="0"/>
              <a:t> </a:t>
            </a:r>
            <a:r>
              <a:rPr lang="ru-RU" sz="1100" dirty="0" smtClean="0"/>
              <a:t>в рамках системы собственных </a:t>
            </a:r>
            <a:r>
              <a:rPr lang="ru-RU" sz="1100" dirty="0"/>
              <a:t>научных </a:t>
            </a:r>
            <a:r>
              <a:rPr lang="ru-RU" sz="1100" dirty="0" smtClean="0"/>
              <a:t>степеней</a:t>
            </a:r>
            <a:r>
              <a:rPr lang="ru-RU" sz="1100" dirty="0"/>
              <a:t> </a:t>
            </a:r>
            <a:r>
              <a:rPr lang="ru-RU" sz="1100" dirty="0" smtClean="0"/>
              <a:t>НИУ ВШЭ</a:t>
            </a:r>
            <a:endParaRPr lang="ru-RU" sz="1100" dirty="0"/>
          </a:p>
          <a:p>
            <a:r>
              <a:rPr lang="ru-RU" sz="1100" b="1" i="1" dirty="0" smtClean="0"/>
              <a:t>НАУКА</a:t>
            </a:r>
            <a:endParaRPr lang="ru-RU" sz="1100" b="1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«Большие» международные научные проекты и исследовательские центры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 М</a:t>
            </a:r>
            <a:r>
              <a:rPr lang="ru-RU" sz="1100" dirty="0" smtClean="0"/>
              <a:t>еждисциплинарные </a:t>
            </a:r>
            <a:r>
              <a:rPr lang="ru-RU" sz="1100" dirty="0"/>
              <a:t>научные проекты </a:t>
            </a:r>
            <a:r>
              <a:rPr lang="ru-RU" sz="1100" dirty="0" smtClean="0"/>
              <a:t>на </a:t>
            </a:r>
            <a:r>
              <a:rPr lang="ru-RU" sz="1100" dirty="0"/>
              <a:t>пересечении различных предметных областей </a:t>
            </a:r>
            <a:r>
              <a:rPr lang="ru-RU" sz="1100" dirty="0" smtClean="0"/>
              <a:t>(в том числе – </a:t>
            </a:r>
            <a:r>
              <a:rPr lang="ru-RU" sz="1100" dirty="0" err="1" smtClean="0"/>
              <a:t>нейрополитика</a:t>
            </a:r>
            <a:r>
              <a:rPr lang="ru-RU" sz="1100" dirty="0" smtClean="0"/>
              <a:t>, экспериментальная политическая наука, эмпирическая когнитивная социология, прикладная социальная психология, оценка </a:t>
            </a:r>
            <a:r>
              <a:rPr lang="ru-RU" sz="1100" dirty="0"/>
              <a:t>эффективности </a:t>
            </a:r>
            <a:r>
              <a:rPr lang="en-US" sz="1100" dirty="0" smtClean="0"/>
              <a:t>public administration </a:t>
            </a:r>
            <a:r>
              <a:rPr lang="ru-RU" sz="1100" dirty="0" smtClean="0"/>
              <a:t>и др.)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Научные продукты – для расширения </a:t>
            </a:r>
            <a:r>
              <a:rPr lang="ru-RU" sz="1100" dirty="0"/>
              <a:t>экспертно-аналитической и консалтинговой </a:t>
            </a:r>
            <a:r>
              <a:rPr lang="ru-RU" sz="1100" dirty="0" smtClean="0"/>
              <a:t>деятельности</a:t>
            </a:r>
            <a:endParaRPr lang="ru-RU" sz="1100" dirty="0"/>
          </a:p>
          <a:p>
            <a:r>
              <a:rPr lang="ru-RU" sz="1100" b="1" i="1" dirty="0" smtClean="0"/>
              <a:t>КАДРЫ</a:t>
            </a:r>
            <a:endParaRPr lang="ru-RU" sz="1100" b="1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В</a:t>
            </a:r>
            <a:r>
              <a:rPr lang="ru-RU" sz="1100" dirty="0" smtClean="0"/>
              <a:t>озвращение в НИУ ВШЭ выпускников ОП САЕ</a:t>
            </a:r>
            <a:r>
              <a:rPr lang="ru-RU" sz="1100" dirty="0"/>
              <a:t>, обучающихся по программам </a:t>
            </a:r>
            <a:r>
              <a:rPr lang="en-US" sz="1100" dirty="0" smtClean="0"/>
              <a:t>PhD</a:t>
            </a:r>
            <a:r>
              <a:rPr lang="ru-RU" sz="1100" dirty="0"/>
              <a:t> </a:t>
            </a:r>
            <a:r>
              <a:rPr lang="ru-RU" sz="1100" dirty="0" smtClean="0"/>
              <a:t>за рубежом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Стандарты международного </a:t>
            </a:r>
            <a:r>
              <a:rPr lang="ru-RU" sz="1100" dirty="0" err="1" smtClean="0"/>
              <a:t>рекрутинга</a:t>
            </a:r>
            <a:r>
              <a:rPr lang="ru-RU" sz="1100" dirty="0" smtClean="0"/>
              <a:t> как обыденная «внутренняя» практика </a:t>
            </a:r>
            <a:endParaRPr lang="en-US" sz="11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Привлечение </a:t>
            </a:r>
            <a:r>
              <a:rPr lang="en-US" sz="1100" dirty="0" smtClean="0"/>
              <a:t>Seniors </a:t>
            </a:r>
            <a:r>
              <a:rPr lang="ru-RU" sz="1100" dirty="0" smtClean="0"/>
              <a:t>на условиях </a:t>
            </a:r>
            <a:r>
              <a:rPr lang="en-US" sz="1100" dirty="0" smtClean="0"/>
              <a:t>part-time </a:t>
            </a:r>
            <a:r>
              <a:rPr lang="ru-RU" sz="1100" dirty="0" smtClean="0"/>
              <a:t>контрактов</a:t>
            </a:r>
            <a:endParaRPr lang="ru-RU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/>
              <a:t>Участие </a:t>
            </a:r>
            <a:r>
              <a:rPr lang="ru-RU" sz="1100" dirty="0"/>
              <a:t>международных экспертов </a:t>
            </a:r>
            <a:r>
              <a:rPr lang="ru-RU" sz="1100" dirty="0" smtClean="0"/>
              <a:t>в аттестации НПР </a:t>
            </a:r>
            <a:r>
              <a:rPr lang="ru-RU" sz="1100" dirty="0"/>
              <a:t>при прохождении конкурсных </a:t>
            </a:r>
            <a:r>
              <a:rPr lang="ru-RU" sz="1100" dirty="0" smtClean="0"/>
              <a:t>процедур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2372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62991"/>
              </p:ext>
            </p:extLst>
          </p:nvPr>
        </p:nvGraphicFramePr>
        <p:xfrm>
          <a:off x="83187" y="678627"/>
          <a:ext cx="8964996" cy="4996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9334"/>
                <a:gridCol w="4607432"/>
                <a:gridCol w="1428230"/>
              </a:tblGrid>
              <a:tr h="428349"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к 2018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САЕ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899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</a:t>
                      </a:r>
                      <a:r>
                        <a:rPr lang="ru-RU" sz="11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шести флагманских </a:t>
                      </a:r>
                      <a:r>
                        <a:rPr lang="ru-RU" sz="11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магистерских англоязычных программ САЕ</a:t>
                      </a:r>
                      <a:r>
                        <a:rPr lang="ru-RU" sz="1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dirty="0" smtClean="0"/>
                        <a:t>Population and Development;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Political Analysis and Public Policy;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Applied Social Psychology;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Politics. Economics. Philosophy;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Comparative Social Research;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Applied Statistics with Network Analysis)</a:t>
                      </a:r>
                      <a:endParaRPr lang="ru-RU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Содержательный </a:t>
                      </a:r>
                      <a:r>
                        <a:rPr lang="ru-RU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ребрендинг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бакалаврских программ по</a:t>
                      </a:r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ГиМУ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социологии и политологии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иностранных студентов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не менее 34%;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приема абитуриентов из стран Восточной Европы, Юго-Восточной Азии, СНГ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15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читают курсы на ОП САЕ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15 приглашенных ведущих мировых ученых ежегодно читают лекции для студентов ОП САЕ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привлекательности  и коммерческого набора на бакалаврские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программы САЕ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и общественно-профессиональная аккредитация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 от образовательной деятельности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Квотный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набор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обменов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Эразмус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рекрутинг</a:t>
                      </a: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ФАР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Переформатирование программ двойного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диплома.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Продвижение программ с Университетами </a:t>
                      </a:r>
                      <a:r>
                        <a:rPr lang="ru-RU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Тилбурга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Болоньи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новых программ двойного диплома (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PEP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др.)</a:t>
                      </a:r>
                      <a:endParaRPr lang="ru-RU" sz="11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10 студентов САЕ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получат двойной диплом к 2018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не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4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воркшопов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совместно с партнерскими университетами.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научного и научно-образовательного сотрудничества с партнерскими университетами  для привлечения студентов на программы двойного диплома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ФАР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программ академической мобильности студентов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числа студентов, принявших участие в программах краткосрочной и долгосрочной мобильности до 25%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Доход от образовательной деятельности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Программы обменов </a:t>
                      </a:r>
                      <a:r>
                        <a:rPr lang="ru-RU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Эразмус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Средства ФАР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1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4941" y="121196"/>
            <a:ext cx="7381874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000" b="1" dirty="0" smtClean="0">
                <a:solidFill>
                  <a:srgbClr val="005996"/>
                </a:solidFill>
              </a:rPr>
              <a:t>ОБРАЗОВАТЕЛЬНАЯ ПОЛИТИКА САЕ</a:t>
            </a:r>
            <a:r>
              <a:rPr lang="en-US" sz="2000" b="1" dirty="0" smtClean="0">
                <a:solidFill>
                  <a:srgbClr val="005996"/>
                </a:solidFill>
              </a:rPr>
              <a:t> – </a:t>
            </a:r>
            <a:r>
              <a:rPr lang="ru-RU" sz="2000" b="1" dirty="0" smtClean="0">
                <a:solidFill>
                  <a:srgbClr val="005996"/>
                </a:solidFill>
              </a:rPr>
              <a:t>горизонт 2018</a:t>
            </a:r>
            <a:endParaRPr lang="ru-RU" sz="2000" b="1" dirty="0">
              <a:solidFill>
                <a:srgbClr val="005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73202"/>
              </p:ext>
            </p:extLst>
          </p:nvPr>
        </p:nvGraphicFramePr>
        <p:xfrm>
          <a:off x="71500" y="1021295"/>
          <a:ext cx="8928992" cy="473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8128"/>
                <a:gridCol w="4718370"/>
                <a:gridCol w="1422494"/>
              </a:tblGrid>
              <a:tr h="489739"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к 2018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САЕ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417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тематике САЕ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Установление партнерств с бизнес-структурами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Подготовка, апробация и проведение краткосрочных образовательных курсов по тематике исследований САЕ для сотрудников коммерческих компаний и государственных органов. Увеличение числа слушателей программ ДО в 3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раза до 2018 года.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требуются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607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Профориентационная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работа 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Лицее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менее 50% обучающихся в профильных группах поступают на ОП САЕ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требуется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14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Организационное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методическое лидерство в развитии высшего образования в областях социологии, политологии и психологии в России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Активная роль по линии ФУМО в обновлении ФГОС и примерных образовательных программ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Распространение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лучшего опыта среди российских вузов – развитие программ повышения квалификации и методического консультирования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разработке профессиональных стандартов  по тематике САЕ совместно с представителями работодателей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228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Поддержание 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существующих и развитие новых онлайн курсов на русском и английском языках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2018 подготовлено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менее 20 онлайн курсов по тематике САЕ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и зарубежная аудитория - не менее 40000 чел.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конкурс на бакалаврские и магистерские программы САЕ за счет роста узнаваемости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Центральный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бюджет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4941" y="121196"/>
            <a:ext cx="7381874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000" b="1" dirty="0" smtClean="0">
                <a:solidFill>
                  <a:srgbClr val="005996"/>
                </a:solidFill>
              </a:rPr>
              <a:t>ОБРАЗОВАТЕЛЬНАЯ ПОЛИТИКА САЕ</a:t>
            </a:r>
            <a:r>
              <a:rPr lang="en-US" sz="2000" b="1" dirty="0" smtClean="0">
                <a:solidFill>
                  <a:srgbClr val="005996"/>
                </a:solidFill>
              </a:rPr>
              <a:t> – </a:t>
            </a:r>
            <a:r>
              <a:rPr lang="ru-RU" sz="2000" b="1" dirty="0" smtClean="0">
                <a:solidFill>
                  <a:srgbClr val="005996"/>
                </a:solidFill>
              </a:rPr>
              <a:t>горизонт 2018 (2)</a:t>
            </a:r>
            <a:endParaRPr lang="ru-RU" sz="2000" b="1" dirty="0">
              <a:solidFill>
                <a:srgbClr val="005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665" y="85192"/>
            <a:ext cx="8388932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000" b="1" dirty="0" smtClean="0">
                <a:solidFill>
                  <a:srgbClr val="005996"/>
                </a:solidFill>
              </a:rPr>
              <a:t>НАУЧНО-ИССЛЕДОВАТЕЛЬСКАЯ ДЕЯТЕЛЬНОСТЬ </a:t>
            </a:r>
            <a:r>
              <a:rPr lang="ru-RU" sz="2000" b="1" dirty="0">
                <a:solidFill>
                  <a:srgbClr val="005996"/>
                </a:solidFill>
              </a:rPr>
              <a:t>САЕ </a:t>
            </a:r>
            <a:r>
              <a:rPr lang="ru-RU" sz="2000" b="1" dirty="0" smtClean="0">
                <a:solidFill>
                  <a:srgbClr val="005996"/>
                </a:solidFill>
              </a:rPr>
              <a:t>- горизонт 2018</a:t>
            </a:r>
            <a:endParaRPr lang="ru-RU" sz="2000" b="1" dirty="0">
              <a:solidFill>
                <a:srgbClr val="00599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62086"/>
              </p:ext>
            </p:extLst>
          </p:nvPr>
        </p:nvGraphicFramePr>
        <p:xfrm>
          <a:off x="0" y="618746"/>
          <a:ext cx="9143999" cy="5119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8518"/>
                <a:gridCol w="1451734"/>
                <a:gridCol w="2303747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Реализуемые проекты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 к 2018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Ресурсы САЕ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46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1" dirty="0" smtClean="0"/>
                        <a:t>1. 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Новые факторы и компоненты влияния в мире и риски социально-политической дестабилизации (</a:t>
                      </a:r>
                      <a:r>
                        <a:rPr lang="ru-RU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Алескеров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Ф.Т., </a:t>
                      </a:r>
                      <a:r>
                        <a:rPr lang="ru-RU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Коротаев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А.В. и др.)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1.1. Политический атлас современного мира 2.0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1.2. Закономерности социально-политической дестабилизации в современном мире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Увеличение</a:t>
                      </a:r>
                      <a:r>
                        <a:rPr lang="ru-RU" sz="1100" b="0" baseline="0" dirty="0" smtClean="0"/>
                        <a:t> объемов НИР, привлекаемых внешних ресурсов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а) Фундаментальные проекты (1,2,3)</a:t>
                      </a:r>
                      <a:endParaRPr lang="ru-RU" sz="1000" b="1" dirty="0" smtClean="0"/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Увеличение количества публикаций на одного НПР</a:t>
                      </a:r>
                      <a:r>
                        <a:rPr lang="ru-RU" sz="1100" baseline="0" dirty="0" smtClean="0"/>
                        <a:t>:</a:t>
                      </a:r>
                      <a:endParaRPr lang="ru-RU" sz="1100" dirty="0" smtClean="0"/>
                    </a:p>
                    <a:p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WoS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 0.87 (2015) до 1.17</a:t>
                      </a:r>
                    </a:p>
                    <a:p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 0.98 (2015)</a:t>
                      </a:r>
                      <a:r>
                        <a:rPr lang="ru-RU" sz="11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1.63.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 в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="0" baseline="0" dirty="0" smtClean="0"/>
                        <a:t>п</a:t>
                      </a:r>
                      <a:r>
                        <a:rPr lang="ru-RU" sz="1100" b="0" dirty="0" smtClean="0"/>
                        <a:t>редметных рейтингах </a:t>
                      </a:r>
                      <a:r>
                        <a:rPr lang="en-US" sz="1100" b="0" dirty="0" smtClean="0"/>
                        <a:t>QS</a:t>
                      </a:r>
                      <a:r>
                        <a:rPr lang="ru-RU" sz="1100" b="0" dirty="0" smtClean="0"/>
                        <a:t>: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б) Прикладные</a:t>
                      </a:r>
                      <a:r>
                        <a:rPr lang="ru-RU" sz="1000" b="1" baseline="0" dirty="0" smtClean="0"/>
                        <a:t> проекты (4, 5):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</a:rPr>
                        <a:t>Рост объемов НИР.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err="1" smtClean="0"/>
                        <a:t>РИДы</a:t>
                      </a:r>
                      <a:endParaRPr lang="ru-RU" sz="1100" b="0" i="0" baseline="0" dirty="0" smtClean="0"/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smtClean="0"/>
                        <a:t>Доля внебюджетных доходов в структуре САЕ не менее 32%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МНУЛ анализа и выбора решений, НУЛ мониторинга рисков социально-политической дестабилизации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Конкурсы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г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ранты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96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Сравнительный анализ систем управления и механизмов принятия решений в несовершенной институциональной среде (Яковлев А.А., Ремингтон Т. и</a:t>
                      </a:r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др.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2.1. Стимулы в системе управления и механизмы воспроизводства элит в переходных экономиках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2.2. Политическое представительство, конкуренция и принятие решений на субнациональном уровне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2.3. Эффективность систем управления по результатам и государственного регулирования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Институт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анализа предприятий и рынков, Института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государственного и муниципального управления, Лаборатория региональных политических исследований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Грант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РНФ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7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Социальные аспекты личностного развития в кризисное время в кросс-культурном контексте (Леонтьев Д.А., </a:t>
                      </a:r>
                      <a:r>
                        <a:rPr lang="ru-RU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Шелдон</a:t>
                      </a: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 и др.)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3.1. Механизмы мотивации и целеполагания в кросс-культурном контексте в кризисное время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3.2. Анализ психологических последствий социально-экономических и культурных изменений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МНУЛ социокультурных исследований,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МНУЛ позитивной психологии личности и мотивации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Грант РНФ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60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Создание условий для легализации хозяйственной деятельности на российских рынках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b="1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Радаев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В.В. и др.)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Лаборатория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экономико-социологических исследований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1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Управление социальным развитием и модернизация институтов в сфере социальной политики (Якобсон Л.И. и др.)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5.1. Тенденции и сценарии перехода к смешанным системам производства общественных благ на основе развития партнерства государства и гражданского общества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5.2. Бедность и неравенство</a:t>
                      </a:r>
                      <a:endParaRPr lang="ru-RU" sz="1000" i="1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000" dirty="0" smtClean="0"/>
                        <a:t>5.3. Воспроизводство и миграция населения в России и сопредельных государствах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Центр исследований гражданского общества и некоммерческого сектора, Институт социальной политики, Институт демографии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6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3267"/>
            <a:ext cx="8388932" cy="39604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000" b="1" dirty="0" smtClean="0">
                <a:solidFill>
                  <a:srgbClr val="005996"/>
                </a:solidFill>
              </a:rPr>
              <a:t>НАУЧНО-ИССЛЕДОВАТЕЛЬСКАЯ ДЕЯТЕЛЬНОСТЬ </a:t>
            </a:r>
            <a:r>
              <a:rPr lang="ru-RU" sz="2000" b="1" dirty="0">
                <a:solidFill>
                  <a:srgbClr val="005996"/>
                </a:solidFill>
              </a:rPr>
              <a:t>САЕ </a:t>
            </a:r>
            <a:r>
              <a:rPr lang="ru-RU" sz="2000" b="1" dirty="0" smtClean="0">
                <a:solidFill>
                  <a:srgbClr val="005996"/>
                </a:solidFill>
              </a:rPr>
              <a:t>- горизонт 2018 (2)</a:t>
            </a:r>
            <a:endParaRPr lang="ru-RU" sz="2000" b="1" dirty="0">
              <a:solidFill>
                <a:srgbClr val="00599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697444"/>
              </p:ext>
            </p:extLst>
          </p:nvPr>
        </p:nvGraphicFramePr>
        <p:xfrm>
          <a:off x="15821" y="427700"/>
          <a:ext cx="9144000" cy="5274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355"/>
                <a:gridCol w="1836204"/>
                <a:gridCol w="1167441"/>
              </a:tblGrid>
              <a:tr h="303499"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к 2018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САЕ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71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Участие сотрудников САЕ</a:t>
                      </a:r>
                      <a:r>
                        <a:rPr lang="ru-RU" sz="1200" b="1" baseline="0" dirty="0" smtClean="0"/>
                        <a:t> в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организации секций на крупных международных конференциях: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IPSA World Congress of Political Science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International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Studies Association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ISA Forum of Sociology</a:t>
                      </a:r>
                      <a:endParaRPr lang="ru-RU" sz="1100" dirty="0" smtClean="0"/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International PPE Conference</a:t>
                      </a:r>
                      <a:endParaRPr lang="ru-RU" sz="1100" dirty="0" smtClean="0"/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Annual Meeting of the American Sociological Association </a:t>
                      </a:r>
                      <a:endParaRPr lang="ru-RU" sz="1100" dirty="0" smtClean="0"/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Congress of the International Association for Cross-Cultural Psychology</a:t>
                      </a:r>
                      <a:endParaRPr lang="ru-RU" sz="1100" dirty="0" smtClean="0"/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ECPR</a:t>
                      </a:r>
                      <a:r>
                        <a:rPr lang="ru-RU" sz="1100" dirty="0" smtClean="0"/>
                        <a:t> и</a:t>
                      </a:r>
                      <a:r>
                        <a:rPr lang="ru-RU" sz="1100" baseline="0" dirty="0" smtClean="0"/>
                        <a:t> др.</a:t>
                      </a:r>
                      <a:endParaRPr lang="ru-RU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Упрочение академической репутации, укрепление позиции в предметных рейтингах,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азвитие международных партнерств с целью включения в международные исследовательские проекты и подготовки совместных публикаций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Партнеры</a:t>
                      </a:r>
                      <a:r>
                        <a:rPr lang="ru-RU" sz="1100" b="1" baseline="0" dirty="0" smtClean="0"/>
                        <a:t>: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/>
                        <a:t>-Йельский университет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/>
                        <a:t>-Свободный университет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Берлина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/>
                        <a:t>-Университеты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Тилбурга</a:t>
                      </a:r>
                      <a:r>
                        <a:rPr lang="ru-RU" sz="1100" dirty="0" smtClean="0"/>
                        <a:t> и Миссури 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/>
                        <a:t>-Российские бизнес-ассоциации 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/>
                        <a:t>-Университет Джонса </a:t>
                      </a:r>
                      <a:r>
                        <a:rPr lang="ru-RU" sz="1100" dirty="0" err="1" smtClean="0"/>
                        <a:t>Хопкинса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- Российская ассоциация политических исследований и РСМД 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ФАР и Научного фонда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оддержку мобильности</a:t>
                      </a:r>
                    </a:p>
                    <a:p>
                      <a:pPr marL="0" algn="l" defTabSz="380985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0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международных конференций по проектам САЕ: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Международная</a:t>
                      </a:r>
                      <a:r>
                        <a:rPr lang="ru-RU" sz="1100" baseline="0" dirty="0" smtClean="0"/>
                        <a:t> конференция по рискам дестабилизации</a:t>
                      </a:r>
                      <a:r>
                        <a:rPr lang="en-US" sz="1100" baseline="0" dirty="0" smtClean="0"/>
                        <a:t>, 2018</a:t>
                      </a:r>
                      <a:r>
                        <a:rPr lang="ru-RU" sz="1100" baseline="0" dirty="0" smtClean="0"/>
                        <a:t>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Конференция международного центра изучения институтов и развития</a:t>
                      </a:r>
                      <a:r>
                        <a:rPr lang="en-US" sz="1100" dirty="0" smtClean="0"/>
                        <a:t>, 2017</a:t>
                      </a:r>
                      <a:endParaRPr lang="ru-RU" sz="1100" baseline="0" dirty="0" smtClean="0"/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Международная конференция по изучению социальных и культурных изменений,</a:t>
                      </a:r>
                      <a:r>
                        <a:rPr lang="ru-RU" sz="1100" baseline="0" dirty="0" smtClean="0"/>
                        <a:t> 2018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Международная конференция по изучению ценностей,</a:t>
                      </a:r>
                      <a:r>
                        <a:rPr lang="ru-RU" sz="1100" baseline="0" dirty="0" smtClean="0"/>
                        <a:t> 2016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Международная конференция по экономической социологии, 2017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Международная конференция по смешанным системам производства общественных благ,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2017 </a:t>
                      </a: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/>
                        <a:t>Конференция института социальной политики, 2018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80985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ФАР, бюджеты подразделений, центральный бюджет, гранты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82"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сотрудников САЕ в редколлегиях ведущих мировых журналов по тематике САЕ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требуется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22"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не менее пяти летних школ по тематике САЕ, в том числе на базе зарубежных университетов и центров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ФАР,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Гранты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16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междисциплинарного проектного и методологического семинара «Вызовы социального развития»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требуется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монографий на английском языке под редакцией и с участием сотрудников САЕ в международном издательстве </a:t>
                      </a:r>
                      <a:r>
                        <a:rPr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Springer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«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Societies and Political Order in Transition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монографии к 2018 году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требуется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9208"/>
            <a:ext cx="8388932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000" b="1" dirty="0">
                <a:solidFill>
                  <a:srgbClr val="005996"/>
                </a:solidFill>
              </a:rPr>
              <a:t>КАДРОВАЯ ПОЛИТИКА </a:t>
            </a:r>
            <a:r>
              <a:rPr lang="ru-RU" sz="2000" b="1" dirty="0" smtClean="0">
                <a:solidFill>
                  <a:srgbClr val="005996"/>
                </a:solidFill>
              </a:rPr>
              <a:t>САЕ - горизонт 2018</a:t>
            </a:r>
            <a:endParaRPr lang="ru-RU" sz="2000" b="1" dirty="0">
              <a:solidFill>
                <a:srgbClr val="00599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53996"/>
              </p:ext>
            </p:extLst>
          </p:nvPr>
        </p:nvGraphicFramePr>
        <p:xfrm>
          <a:off x="0" y="811997"/>
          <a:ext cx="9144001" cy="4903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5996"/>
                <a:gridCol w="3242094"/>
                <a:gridCol w="1365911"/>
              </a:tblGrid>
              <a:tr h="440118"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к 2018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САЕ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801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Наем сотрудников со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степенью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PhD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по процедуре международного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рекрутинга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FULL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</a:rPr>
                        <a:t>-time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: tenure-track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позиции преподавателей;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PART-time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: Seniors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для преподавания и консультаций в режиме удаленной работы и краткосрочных визитов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Доля НПР со степенью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составляет не менее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15%</a:t>
                      </a:r>
                      <a:endParaRPr lang="ru-RU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Увеличение доли контактных часов консультаций и преподавания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Seniors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в учебных планах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80985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рекрутинг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34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программы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постдоков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постдоков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совместные научно-исследовательские и образовательные проекты САЕ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САЕ, в которых участвуют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постдоки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«Сравнительный анализ систем управления и механизмов принятия решений в несовершенной институциональной среде»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«Новые факторы и компоненты влияния в мире и риски социально-политической дестабилизации»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«Социальные аспекты личностного развития в кризисное время в кросс-культурном контексте»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рекрутинг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801">
                <a:tc>
                  <a:txBody>
                    <a:bodyPr/>
                    <a:lstStyle/>
                    <a:p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персонала: </a:t>
                      </a:r>
                      <a:r>
                        <a:rPr lang="ru-RU" sz="1100" baseline="0" dirty="0" smtClean="0"/>
                        <a:t>академическая мобильность, стажировки и повышение квалификации сотрудников для повышения продуктивности научных проектов САЕ, выраженной в увеличении числа научных публикаций в ведущих реферируемых журналах, индексируемых в базах </a:t>
                      </a:r>
                      <a:r>
                        <a:rPr lang="ru-RU" sz="1100" baseline="0" dirty="0" err="1" smtClean="0"/>
                        <a:t>Web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of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Science</a:t>
                      </a:r>
                      <a:r>
                        <a:rPr lang="ru-RU" sz="1100" baseline="0" dirty="0" smtClean="0"/>
                        <a:t> и </a:t>
                      </a:r>
                      <a:r>
                        <a:rPr lang="ru-RU" sz="1100" baseline="0" dirty="0" err="1" smtClean="0"/>
                        <a:t>Scopus</a:t>
                      </a:r>
                      <a:endParaRPr lang="ru-RU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публикаций на одного НПР в базе данных </a:t>
                      </a:r>
                    </a:p>
                    <a:p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WoS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 0.87 (2015) до 1.17</a:t>
                      </a:r>
                    </a:p>
                    <a:p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 0.98 (2015)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1.63.</a:t>
                      </a:r>
                    </a:p>
                    <a:p>
                      <a:endParaRPr lang="ru-RU" sz="11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ФАР,</a:t>
                      </a:r>
                    </a:p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от приносящей доход деятельности факультета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48">
                <a:tc>
                  <a:txBody>
                    <a:bodyPr/>
                    <a:lstStyle/>
                    <a:p>
                      <a:pPr marL="0" marR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НПР в деятельность, приносящую доход: НИР, гранты, ДО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Достижение доли внебюджетных доходов в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структуре доходов САЕ не менее 32%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сопровождение проектов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34009"/>
              </p:ext>
            </p:extLst>
          </p:nvPr>
        </p:nvGraphicFramePr>
        <p:xfrm>
          <a:off x="179512" y="949289"/>
          <a:ext cx="8784977" cy="46805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19802"/>
                <a:gridCol w="733035"/>
                <a:gridCol w="733035"/>
                <a:gridCol w="733035"/>
                <a:gridCol w="733035"/>
                <a:gridCol w="733035"/>
              </a:tblGrid>
              <a:tr h="195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 </a:t>
                      </a:r>
                      <a:r>
                        <a:rPr lang="ru-RU" sz="1050" b="1" u="none" strike="noStrike" dirty="0" smtClean="0">
                          <a:effectLst/>
                        </a:rPr>
                        <a:t>ПОКАЗАТЕЛЬ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2016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2017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2018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2019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2020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59" marR="3859" marT="385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Позиция в предметном рейтинге QS «</a:t>
                      </a:r>
                      <a:r>
                        <a:rPr lang="ru-RU" sz="1050" u="none" strike="noStrike" dirty="0" err="1">
                          <a:effectLst/>
                        </a:rPr>
                        <a:t>Development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</a:rPr>
                        <a:t>Studies</a:t>
                      </a:r>
                      <a:r>
                        <a:rPr lang="ru-RU" sz="1050" u="none" strike="noStrike" dirty="0">
                          <a:effectLst/>
                        </a:rPr>
                        <a:t>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51-100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51-100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51-100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51-100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Позиция в предметном рейтинге QS «</a:t>
                      </a:r>
                      <a:r>
                        <a:rPr lang="ru-RU" sz="1050" u="none" strike="noStrike" dirty="0" err="1">
                          <a:effectLst/>
                        </a:rPr>
                        <a:t>Sociology</a:t>
                      </a:r>
                      <a:r>
                        <a:rPr lang="ru-RU" sz="1050" u="none" strike="noStrike" dirty="0">
                          <a:effectLst/>
                        </a:rPr>
                        <a:t>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101-150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101-150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101-150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101-150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51-100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Позиция в предметном рейтинге </a:t>
                      </a:r>
                      <a:r>
                        <a:rPr lang="en-US" sz="1050" u="none" strike="noStrike">
                          <a:effectLst/>
                        </a:rPr>
                        <a:t>QS «Politics &amp; International Studies»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101-150</a:t>
                      </a:r>
                      <a:endParaRPr lang="ru-RU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101-150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101-150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101-150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101-150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Позиция в предметном рейтинге QS «Psychology»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-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-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-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151-200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101-150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6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Количество публикаций в базе данных </a:t>
                      </a:r>
                      <a:r>
                        <a:rPr lang="ru-RU" sz="1050" u="none" strike="noStrike" dirty="0" err="1">
                          <a:effectLst/>
                        </a:rPr>
                        <a:t>Web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</a:rPr>
                        <a:t>of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</a:rPr>
                        <a:t>Science</a:t>
                      </a:r>
                      <a:r>
                        <a:rPr lang="ru-RU" sz="1050" u="none" strike="noStrike" dirty="0">
                          <a:effectLst/>
                        </a:rPr>
                        <a:t> на одного научно-педагогического работника САЕ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0,97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1,17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1,41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6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Количество публикаций в базе данных </a:t>
                      </a:r>
                      <a:r>
                        <a:rPr lang="ru-RU" sz="1050" u="none" strike="noStrike" dirty="0" err="1">
                          <a:effectLst/>
                        </a:rPr>
                        <a:t>Scopus</a:t>
                      </a:r>
                      <a:r>
                        <a:rPr lang="ru-RU" sz="1050" u="none" strike="noStrike" dirty="0">
                          <a:effectLst/>
                        </a:rPr>
                        <a:t> на одного научно-педагогического работника САЕ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1,63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1,82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1,95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Средний показатель цитируемости на одного научно-педагогического работника САЕ, рассчитываемый по совокупности публикаций, учтенных в базе данных </a:t>
                      </a:r>
                      <a:r>
                        <a:rPr lang="ru-RU" sz="1050" u="none" strike="noStrike" dirty="0" err="1">
                          <a:effectLst/>
                        </a:rPr>
                        <a:t>Web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</a:rPr>
                        <a:t>of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</a:rPr>
                        <a:t>Science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5,59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6,34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7,58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9,1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10,92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Средний показатель цитируемости на одного научно-педагогического работника САЕ, рассчитываемый по совокупности публикаций, учтенных в базе данных </a:t>
                      </a:r>
                      <a:r>
                        <a:rPr lang="ru-RU" sz="1050" u="none" strike="noStrike" dirty="0" err="1">
                          <a:effectLst/>
                        </a:rPr>
                        <a:t>Scopus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6,55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7,58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10,92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13,10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Доля зарубежных профессоров, преподавателей и исследователей в численности научно-педагогических работников САЕ, включая российских граждан - обладателей степени </a:t>
                      </a:r>
                      <a:r>
                        <a:rPr lang="ru-RU" sz="1050" u="none" strike="noStrike" dirty="0" err="1">
                          <a:effectLst/>
                        </a:rPr>
                        <a:t>PhD</a:t>
                      </a:r>
                      <a:r>
                        <a:rPr lang="ru-RU" sz="1050" u="none" strike="noStrike" dirty="0">
                          <a:effectLst/>
                        </a:rPr>
                        <a:t> зарубежных университетов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16,7%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16,7%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16,7%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16,7%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effectLst/>
                        </a:rPr>
                        <a:t>16,7%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Доля иностранных студентов, обучающихся на основных образовательных программах, реализуемых САЕ (считается с учетом студентов из стран СНГ)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10,3%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ru-RU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ru-RU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ru-RU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ru-RU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Доля доходов из внебюджетных источников в структуре доходов САЕ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не менее 27%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не менее 30%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не менее 32%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не менее 34%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 менее </a:t>
                      </a: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161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</a:rPr>
                        <a:t>Объем научно-исследовательских и опытно-конструкторских работ в расчете на одного научно-педагогического работника САЕ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3859" marT="385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 млн. руб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./НПР</a:t>
                      </a:r>
                      <a:endParaRPr lang="ru-RU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 млн. руб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./НПР</a:t>
                      </a:r>
                      <a:endParaRPr lang="ru-RU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 млн. руб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./НПР</a:t>
                      </a:r>
                      <a:endParaRPr lang="ru-RU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 млн. руб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./НПР</a:t>
                      </a:r>
                      <a:endParaRPr lang="ru-RU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 млн. руб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./НПР</a:t>
                      </a:r>
                      <a:endParaRPr lang="ru-RU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2904" y="193204"/>
            <a:ext cx="7407448" cy="707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800" b="1" dirty="0" smtClean="0">
                <a:solidFill>
                  <a:srgbClr val="005996"/>
                </a:solidFill>
              </a:rPr>
              <a:t>Планируемая динамика показателей результативности: «Дорожная карта»</a:t>
            </a:r>
            <a:endParaRPr lang="en-US" sz="2800" b="1" dirty="0" smtClean="0">
              <a:solidFill>
                <a:srgbClr val="005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238" y="40243"/>
            <a:ext cx="819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5996"/>
                </a:solidFill>
                <a:latin typeface="+mn-lt"/>
                <a:ea typeface="+mn-ea"/>
                <a:cs typeface="+mn-cs"/>
              </a:rPr>
              <a:t>САЕ </a:t>
            </a:r>
            <a:r>
              <a:rPr lang="ru-RU" sz="2800" b="1" dirty="0" smtClean="0">
                <a:solidFill>
                  <a:srgbClr val="005996"/>
                </a:solidFill>
                <a:latin typeface="+mn-lt"/>
                <a:ea typeface="+mn-ea"/>
                <a:cs typeface="+mn-cs"/>
              </a:rPr>
              <a:t>ВСР</a:t>
            </a:r>
            <a:r>
              <a:rPr lang="en-US" sz="2800" b="1" dirty="0" smtClean="0">
                <a:solidFill>
                  <a:srgbClr val="005996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rgbClr val="005996"/>
                </a:solidFill>
                <a:latin typeface="+mn-lt"/>
                <a:ea typeface="+mn-ea"/>
                <a:cs typeface="+mn-cs"/>
              </a:rPr>
              <a:t>(аналитика Программы развития - 2016)</a:t>
            </a:r>
            <a:endParaRPr lang="ru-RU" sz="2800" b="1" dirty="0">
              <a:solidFill>
                <a:srgbClr val="00599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3953" y="5407521"/>
            <a:ext cx="32784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Всего публикаций – 34</a:t>
            </a:r>
            <a:r>
              <a:rPr lang="en-US" sz="1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9</a:t>
            </a:r>
            <a:r>
              <a:rPr lang="ru-RU" sz="1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 Цитирований – 58</a:t>
            </a:r>
            <a:r>
              <a:rPr lang="en-US" sz="1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1</a:t>
            </a:r>
            <a:endParaRPr lang="ru-RU" sz="1200" b="1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81" y="490538"/>
            <a:ext cx="5402263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90538"/>
            <a:ext cx="3243263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7500"/>
            <a:ext cx="719931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8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25677</TotalTime>
  <Words>1824</Words>
  <Application>Microsoft Office PowerPoint</Application>
  <PresentationFormat>Экран (16:10)</PresentationFormat>
  <Paragraphs>273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</dc:title>
  <dc:creator>emolodnyak</dc:creator>
  <cp:lastModifiedBy>Administrator</cp:lastModifiedBy>
  <cp:revision>1112</cp:revision>
  <cp:lastPrinted>2016-06-29T09:35:19Z</cp:lastPrinted>
  <dcterms:created xsi:type="dcterms:W3CDTF">2010-09-30T06:45:29Z</dcterms:created>
  <dcterms:modified xsi:type="dcterms:W3CDTF">2016-10-24T08:59:26Z</dcterms:modified>
</cp:coreProperties>
</file>