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13" r:id="rId3"/>
    <p:sldId id="299" r:id="rId4"/>
    <p:sldId id="317" r:id="rId5"/>
    <p:sldId id="316" r:id="rId6"/>
    <p:sldId id="292" r:id="rId7"/>
    <p:sldId id="319" r:id="rId8"/>
    <p:sldId id="320" r:id="rId9"/>
    <p:sldId id="321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808" autoAdjust="0"/>
    <p:restoredTop sz="88087" autoAdjust="0"/>
  </p:normalViewPr>
  <p:slideViewPr>
    <p:cSldViewPr snapToGrid="0" snapToObjects="1">
      <p:cViewPr>
        <p:scale>
          <a:sx n="110" d="100"/>
          <a:sy n="110" d="100"/>
        </p:scale>
        <p:origin x="-282" y="1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98590-65A4-4254-BC8C-6AA3C1E053C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31932-FAA2-4825-8D8A-7E998FCD8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359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rgbClr val="002060"/>
                </a:solidFill>
              </a:rPr>
              <a:t>Дорожная карта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САЕ </a:t>
            </a:r>
            <a:r>
              <a:rPr lang="ru-RU" sz="2800" dirty="0">
                <a:solidFill>
                  <a:srgbClr val="002060"/>
                </a:solidFill>
              </a:rPr>
              <a:t>«</a:t>
            </a:r>
            <a:r>
              <a:rPr lang="ru-RU" sz="2800" i="1" dirty="0">
                <a:solidFill>
                  <a:srgbClr val="002060"/>
                </a:solidFill>
              </a:rPr>
              <a:t>Экономика и управление</a:t>
            </a:r>
            <a:r>
              <a:rPr lang="ru-RU" sz="2800" dirty="0">
                <a:solidFill>
                  <a:srgbClr val="002060"/>
                </a:solidFill>
              </a:rPr>
              <a:t>»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en-US" sz="2800" b="1" dirty="0">
              <a:solidFill>
                <a:srgbClr val="002060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2016</a:t>
            </a: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Факультет экономических наук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0" y="6433260"/>
            <a:ext cx="5055080" cy="138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en-US" sz="800" dirty="0" smtClean="0">
                <a:solidFill>
                  <a:schemeClr val="bg1"/>
                </a:solidFill>
              </a:rPr>
              <a:t>6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 lvl="0"/>
            <a:r>
              <a:rPr lang="ru-RU" sz="2400" dirty="0" smtClean="0">
                <a:solidFill>
                  <a:schemeClr val="bg1"/>
                </a:solidFill>
              </a:rPr>
              <a:t>Состав САЕ и видение через 5-10 лет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55592" y="6415089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242199"/>
            <a:ext cx="9144000" cy="515859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Ключевые подразделения САЕ: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экономических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наук, включая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Международный институт экономики и финансов (МИЭФ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и другие ассоциированные подразделения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Факультет бизнеса и менеджмента, включая ассоциированные подразделения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Международные научные лаборатории НИУ ВШЭ в области экономики и управления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Кадровая политика на 5 лет:</a:t>
            </a:r>
          </a:p>
          <a:p>
            <a:pPr marL="0" lvl="0" indent="180975">
              <a:lnSpc>
                <a:spcPct val="90000"/>
              </a:lnSpc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0800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Ключевой состав академических сотрудников нанят на мировом и национальном рынках в соответствии с новой кадровой политикой, соответствующей международным стандартам;   </a:t>
            </a:r>
          </a:p>
          <a:p>
            <a:pPr marL="0" indent="10800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Сотрудники САЕ принимают активное участие в разработке правительственных программ; </a:t>
            </a:r>
          </a:p>
          <a:p>
            <a:pPr marL="0" indent="10800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Реализуются исследовательские проекты совместно с зарубежными партнерами, результаты которых опубликованы в международных научных журналах;</a:t>
            </a:r>
          </a:p>
          <a:p>
            <a:pPr marL="0" indent="10800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САЕ  формируется англоязычная рабочая среда.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Видение на 10 лет: </a:t>
            </a:r>
          </a:p>
          <a:p>
            <a:pPr marL="0" lvl="0" indent="108000">
              <a:lnSpc>
                <a:spcPct val="90000"/>
              </a:lnSpc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0800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Модернизировано содержание образовательных программ с учетом рекомендаций глобальных работодателей;</a:t>
            </a:r>
          </a:p>
          <a:p>
            <a:pPr marL="0" indent="10800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Массово реализуются программы двух дипломов совместно с ведущими мировыми вузами;</a:t>
            </a:r>
          </a:p>
          <a:p>
            <a:pPr marL="0" indent="10800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Выпускники образовательных программ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магистратуры высоко востребованы в ТОП-100 международных компаний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пост-дипломных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программах;</a:t>
            </a:r>
          </a:p>
          <a:p>
            <a:pPr marL="0" indent="10800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Образовательные программы САЕ пользуются активным спросом у иностранных абитуриентов.</a:t>
            </a:r>
          </a:p>
          <a:p>
            <a:pPr marL="0" indent="10800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САЕ задает стандарт высшего образования  по экономике и управлению в России</a:t>
            </a:r>
          </a:p>
          <a:p>
            <a:pPr>
              <a:lnSpc>
                <a:spcPct val="70000"/>
              </a:lnSpc>
              <a:spcBef>
                <a:spcPts val="0"/>
              </a:spcBef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73405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921" y="633995"/>
            <a:ext cx="7824158" cy="313457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Ключевые показатели эффективности САЕ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80" y="1431917"/>
            <a:ext cx="8715375" cy="497205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pPr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55592" y="6415089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02589"/>
          <a:ext cx="9143999" cy="4936527"/>
        </p:xfrm>
        <a:graphic>
          <a:graphicData uri="http://schemas.openxmlformats.org/drawingml/2006/table">
            <a:tbl>
              <a:tblPr/>
              <a:tblGrid>
                <a:gridCol w="5339751"/>
                <a:gridCol w="664234"/>
                <a:gridCol w="534838"/>
                <a:gridCol w="565092"/>
                <a:gridCol w="495002"/>
                <a:gridCol w="495002"/>
                <a:gridCol w="525040"/>
                <a:gridCol w="525040"/>
              </a:tblGrid>
              <a:tr h="136544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Ед. </a:t>
                      </a:r>
                      <a:r>
                        <a:rPr lang="ru-RU" sz="17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измер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Значение показателя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 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 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 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 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62">
                <a:tc>
                  <a:txBody>
                    <a:bodyPr/>
                    <a:lstStyle/>
                    <a:p>
                      <a:pPr indent="108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Позиция в отраслевом рейтинге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QS Social Sciences &amp; Management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151-200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151-200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101-150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51-100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51-100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23">
                <a:tc>
                  <a:txBody>
                    <a:bodyPr/>
                    <a:lstStyle/>
                    <a:p>
                      <a:pPr indent="108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Позиция в предметном рейтинге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QS Economics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&amp;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Econometrics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151-200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151-200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151-200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101-150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101-150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51-100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08">
                <a:tc>
                  <a:txBody>
                    <a:bodyPr/>
                    <a:lstStyle/>
                    <a:p>
                      <a:pPr indent="108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Позиция в предметном рейтинге QS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Business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&amp;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Management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место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151-200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151-200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8">
                <a:tc>
                  <a:txBody>
                    <a:bodyPr/>
                    <a:lstStyle/>
                    <a:p>
                      <a:pPr indent="1080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публикаций в базе данных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Web of Science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одного научно-педагогического работника САЕ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ед.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0,69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0,91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1,22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1,32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570">
                <a:tc>
                  <a:txBody>
                    <a:bodyPr/>
                    <a:lstStyle/>
                    <a:p>
                      <a:pPr indent="108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публикаций в базе данных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Scopus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одного научно-педагогического работника САЕ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ед.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0,92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1,35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1,57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1,79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2,14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8">
                <a:tc>
                  <a:txBody>
                    <a:bodyPr/>
                    <a:lstStyle/>
                    <a:p>
                      <a:pPr indent="108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показатель цитируемости на одного научно-педагогического работника САЕ, рассчитываемый по совокупности публикаций, учтенных в базе данных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Web of Science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ед.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0,69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,8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,9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98">
                <a:tc>
                  <a:txBody>
                    <a:bodyPr/>
                    <a:lstStyle/>
                    <a:p>
                      <a:pPr indent="108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показатель цитируемости на одного научно-педагогического работника САЕ, рассчитываемый по совокупности публикаций, учтенных в базе данных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Scopus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ед.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0,95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</a:t>
                      </a:r>
                      <a:r>
                        <a:rPr lang="en-US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</a:t>
                      </a:r>
                      <a:r>
                        <a:rPr lang="en-US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7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2,1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54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921" y="633995"/>
            <a:ext cx="7824158" cy="313457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Ключевые показатели эффективности САЕ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80" y="1431917"/>
            <a:ext cx="8715375" cy="497205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pPr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55592" y="6415089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9241034"/>
              </p:ext>
            </p:extLst>
          </p:nvPr>
        </p:nvGraphicFramePr>
        <p:xfrm>
          <a:off x="1" y="1254963"/>
          <a:ext cx="9143999" cy="5156313"/>
        </p:xfrm>
        <a:graphic>
          <a:graphicData uri="http://schemas.openxmlformats.org/drawingml/2006/table">
            <a:tbl>
              <a:tblPr/>
              <a:tblGrid>
                <a:gridCol w="5201728"/>
                <a:gridCol w="552091"/>
                <a:gridCol w="569343"/>
                <a:gridCol w="629729"/>
                <a:gridCol w="560717"/>
                <a:gridCol w="580311"/>
                <a:gridCol w="525040"/>
                <a:gridCol w="525040"/>
              </a:tblGrid>
              <a:tr h="229798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Ед. </a:t>
                      </a:r>
                      <a:r>
                        <a:rPr lang="ru-RU" sz="17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измер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Значение показателя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 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191">
                <a:tc>
                  <a:txBody>
                    <a:bodyPr/>
                    <a:lstStyle/>
                    <a:p>
                      <a:pPr indent="108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зарубежных профессоров, преподавателей и исследователей в численности научно-педагогических работников САЕ, включая российских граждан - обладателей степени 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PhD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зарубежных университетов 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11,8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13,5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393">
                <a:tc>
                  <a:txBody>
                    <a:bodyPr/>
                    <a:lstStyle/>
                    <a:p>
                      <a:pPr indent="108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иностранных студентов, обучающихся на основных образовательных программах, реализуемых САЕ (считается с учетом студентов из стран СНГ)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7,3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988">
                <a:tc>
                  <a:txBody>
                    <a:bodyPr/>
                    <a:lstStyle/>
                    <a:p>
                      <a:pPr indent="108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балл единого государственного экзамена (далее - ЕГЭ) студентов, принятых для обучения по очной форме обучения за счет средств федерального бюджета по программам </a:t>
                      </a:r>
                      <a:r>
                        <a:rPr lang="ru-RU" sz="17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бакалавриата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</a:t>
                      </a:r>
                      <a:r>
                        <a:rPr lang="ru-RU" sz="17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специалитета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реализуемым САЕ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балл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93,4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</a:t>
                      </a: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584">
                <a:tc>
                  <a:txBody>
                    <a:bodyPr/>
                    <a:lstStyle/>
                    <a:p>
                      <a:pPr indent="108000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обучающихся по программам магистратуры и подготовки научно-педагогических кадров в аспирантуре, имеющих диплом бакалавра, диплом специалиста или диплом магистра других организаций, в общей численности обучающихся по программам магистратуры и подготовки научно-педагогических кадров в аспирантуре, реализуемых САЕ</a:t>
                      </a:r>
                    </a:p>
                  </a:txBody>
                  <a:tcPr marL="28958" marR="289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54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237" y="633995"/>
            <a:ext cx="7034841" cy="313457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Ключевые показатели эффективности САЕ и направления привлечения финансовых ресурсов САЕ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80" y="1431917"/>
            <a:ext cx="8715375" cy="497205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pPr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55592" y="6415089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295680"/>
              </p:ext>
            </p:extLst>
          </p:nvPr>
        </p:nvGraphicFramePr>
        <p:xfrm>
          <a:off x="69010" y="1587260"/>
          <a:ext cx="9040483" cy="1838289"/>
        </p:xfrm>
        <a:graphic>
          <a:graphicData uri="http://schemas.openxmlformats.org/drawingml/2006/table">
            <a:tbl>
              <a:tblPr/>
              <a:tblGrid>
                <a:gridCol w="4117871"/>
                <a:gridCol w="1172867"/>
                <a:gridCol w="556469"/>
                <a:gridCol w="642080"/>
                <a:gridCol w="659202"/>
                <a:gridCol w="667764"/>
                <a:gridCol w="624957"/>
                <a:gridCol w="599273"/>
              </a:tblGrid>
              <a:tr h="136544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Ед. измерения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Значение показателя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36">
                <a:tc>
                  <a:txBody>
                    <a:bodyPr/>
                    <a:lstStyle/>
                    <a:p>
                      <a:pPr indent="32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доходов из внебюджетных источников в структуре доходов САЕ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40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41</a:t>
                      </a: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4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4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4</a:t>
                      </a:r>
                      <a:r>
                        <a:rPr lang="en-US" sz="17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7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8958" marR="28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9010" y="3959525"/>
            <a:ext cx="9143999" cy="1518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Направления привлечения финансовых ресурсов	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Доходы от платной образовательной деятельности</a:t>
            </a:r>
          </a:p>
          <a:p>
            <a:pPr indent="360000">
              <a:buFont typeface="Wingdings" pitchFamily="2" charset="2"/>
              <a:buChar char="ü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Доходы от договоров на выполнение НИР, экспертных и консультационных работ</a:t>
            </a:r>
          </a:p>
          <a:p>
            <a:pPr indent="360000">
              <a:buFont typeface="Wingdings" pitchFamily="2" charset="2"/>
              <a:buChar char="ü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Добровольные пожертвования, целевые поступления и прочие виды внебюджетных доходов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6754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92" y="6415089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0"/>
            <a:ext cx="6375848" cy="91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dirty="0" smtClean="0">
              <a:solidFill>
                <a:prstClr val="white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Основные направления развития образовательной деятельности</a:t>
            </a:r>
            <a:r>
              <a:rPr lang="ru-RU" sz="2400" b="1" dirty="0" smtClean="0"/>
              <a:t> 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2255839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3967163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5591176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85523" y="1472750"/>
            <a:ext cx="8500058" cy="4701473"/>
          </a:xfrm>
        </p:spPr>
        <p:txBody>
          <a:bodyPr/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  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2543740"/>
              </p:ext>
            </p:extLst>
          </p:nvPr>
        </p:nvGraphicFramePr>
        <p:xfrm>
          <a:off x="103518" y="1296390"/>
          <a:ext cx="9007516" cy="5097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5199"/>
                <a:gridCol w="1692317"/>
              </a:tblGrid>
              <a:tr h="506531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lang="ru-RU" sz="135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35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 по развитию образовательных программ</a:t>
                      </a:r>
                      <a:endParaRPr lang="ru-RU" sz="135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5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 в </a:t>
                      </a:r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горизонте 3-х лет  </a:t>
                      </a:r>
                    </a:p>
                  </a:txBody>
                  <a:tcPr marL="68580" marR="68580" marT="0" marB="0"/>
                </a:tc>
              </a:tr>
              <a:tr h="45910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50" b="0" i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Открытие новых бюджетных магистерских программ:</a:t>
                      </a:r>
                      <a:endParaRPr lang="ru-RU" sz="1350" b="1" i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«Статистическое моделирование и актуарные расчеты»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направление «Экономика» (2016)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-«</a:t>
                      </a:r>
                      <a:r>
                        <a:rPr lang="en-US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Master in Management</a:t>
                      </a: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на английском языке (2018) – направление «Менеджмент»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50" b="0" i="1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Бакалаврская программа </a:t>
                      </a:r>
                      <a:r>
                        <a:rPr lang="ru-RU" sz="135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«Менеджмент» будет преобразована в две программы: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r>
                        <a:rPr lang="ru-RU" sz="135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Управление бизнесом»</a:t>
                      </a:r>
                      <a:r>
                        <a:rPr lang="en-US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подготовка к международной аккредитации EPAS</a:t>
                      </a:r>
                      <a:r>
                        <a:rPr lang="en-US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2019</a:t>
                      </a:r>
                      <a:endParaRPr lang="ru-RU" sz="1350" b="0" i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Маркетинг и рыночная аналитика».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5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Переформатирование основных</a:t>
                      </a:r>
                      <a:r>
                        <a:rPr lang="ru-RU" sz="135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35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Перевод магистерской</a:t>
                      </a: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программы СУФФ на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английский</a:t>
                      </a: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язык (2016) – направление «Финансы и кредит»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Развитие единого трека «магистратура-аспирантура» в Исследовательской программе по экономике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Получение международных сертификатов магистерскими программами «Маркетинг», «Стратегическое управление логистикой»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50" b="0" i="1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Интернационализация образовательной деятельности: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Увеличение числа англоязычных дисциплин в бакалаврских и магистерских программах</a:t>
                      </a:r>
                      <a:r>
                        <a:rPr lang="ru-RU" sz="1350" b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Создание англоязычных промо-материалов</a:t>
                      </a: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адаптация англоязычной версии сайта под международные требования, </a:t>
                      </a:r>
                    </a:p>
                    <a:p>
                      <a:pPr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Формирование англоязычных курсов на платформе </a:t>
                      </a:r>
                      <a:r>
                        <a:rPr lang="en-US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Coursera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Проведение специализированных школ и семинаров для привлечения иностранных абитуриентов.</a:t>
                      </a:r>
                    </a:p>
                    <a:p>
                      <a:pPr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студенческой мобильности, включённого обучения и программ двух дипломов</a:t>
                      </a:r>
                      <a:r>
                        <a:rPr lang="en-US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350" b="0" i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6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Поддержка поступления выпускников на </a:t>
                      </a:r>
                      <a:r>
                        <a:rPr lang="en-US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PhD </a:t>
                      </a:r>
                      <a:r>
                        <a:rPr lang="ru-RU" sz="1350" b="0" i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программы ведущих зарубежных университетов</a:t>
                      </a:r>
                      <a:endParaRPr lang="ru-RU" sz="1350" b="0" i="1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50" b="0" i="1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финишных прикладных компетенций:</a:t>
                      </a:r>
                      <a:endParaRPr lang="ru-RU" sz="1350" b="0" i="1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Развитие взаимодействия с работодателями в рамках базовых кафедр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350" b="0" i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Организация круглых столов, мастер-классов  и т.п.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5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Увеличение количества англоязычных </a:t>
                      </a:r>
                      <a:r>
                        <a:rPr lang="ru-RU" sz="13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курсов до </a:t>
                      </a:r>
                      <a:r>
                        <a:rPr lang="ru-RU" sz="13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</a:t>
                      </a:r>
                      <a:r>
                        <a:rPr lang="ru-RU" sz="13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рамках образовательных программ САЕ и создание не менее 40 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on-line </a:t>
                      </a:r>
                      <a:r>
                        <a:rPr lang="ru-RU" sz="13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курсов на</a:t>
                      </a:r>
                      <a:r>
                        <a:rPr lang="en-US" sz="13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платформе </a:t>
                      </a:r>
                      <a:r>
                        <a:rPr lang="en-US" sz="135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Coursera</a:t>
                      </a:r>
                      <a:r>
                        <a:rPr lang="ru-RU" sz="135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т.ч. 15 англоязычных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5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35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Увеличение количества  иностранных студентов до 10% к 2018г. (Планируемый КПЭ 15% к 2020г.)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35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Участие не менее 1000 студентов в различных формах мобильности к 2018</a:t>
                      </a:r>
                      <a:r>
                        <a:rPr lang="ru-RU" sz="13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35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5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менее 200 мероприятий с работодателями в год</a:t>
                      </a:r>
                      <a:endParaRPr lang="ru-RU" sz="135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30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9237" y="633995"/>
            <a:ext cx="7034841" cy="313457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Платная образовательная деятельность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80" y="1431917"/>
            <a:ext cx="8715375" cy="4972050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pPr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55592" y="6415089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4506" y="1078303"/>
            <a:ext cx="9143999" cy="626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5725" algn="ctr">
              <a:lnSpc>
                <a:spcPct val="80000"/>
              </a:lnSpc>
              <a:spcAft>
                <a:spcPts val="0"/>
              </a:spcAft>
            </a:pPr>
            <a:endParaRPr lang="ru-RU" sz="148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spcAft>
                <a:spcPts val="0"/>
              </a:spcAft>
            </a:pPr>
            <a:r>
              <a:rPr lang="ru-RU" sz="16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Открытие новых платных магистерских программ:</a:t>
            </a:r>
          </a:p>
          <a:p>
            <a:pPr lvl="0" indent="85725">
              <a:lnSpc>
                <a:spcPct val="80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«Стратегический менеджмент в топливно-энергетическом комплексе» (октябрь 2016),</a:t>
            </a:r>
          </a:p>
          <a:p>
            <a:pPr lvl="0" indent="85725">
              <a:lnSpc>
                <a:spcPct val="80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«Антикризисное управление </a:t>
            </a:r>
            <a:r>
              <a:rPr lang="ru-RU" sz="1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логистическими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затратами и формирование бюджета логистики» (ноябрь 2016),</a:t>
            </a:r>
          </a:p>
          <a:p>
            <a:pPr lvl="0" indent="85725">
              <a:lnSpc>
                <a:spcPct val="80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«Менеджмент в </a:t>
            </a:r>
            <a:r>
              <a:rPr lang="ru-RU" sz="1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ритейле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» (2017),</a:t>
            </a:r>
          </a:p>
          <a:p>
            <a:pPr lvl="0" indent="85725">
              <a:lnSpc>
                <a:spcPct val="80000"/>
              </a:lnSpc>
              <a:spcAft>
                <a:spcPts val="0"/>
              </a:spcAft>
              <a:buFont typeface="Symbol"/>
              <a:buChar char="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«Менеджмент и маркетинг в индустрии моды» (2017).</a:t>
            </a:r>
            <a:r>
              <a:rPr lang="ru-RU" sz="16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</a:p>
          <a:p>
            <a:pPr lvl="0" indent="85725">
              <a:lnSpc>
                <a:spcPct val="80000"/>
              </a:lnSpc>
              <a:spcAft>
                <a:spcPts val="0"/>
              </a:spcAft>
              <a:buFont typeface="Symbol"/>
              <a:buChar char=""/>
            </a:pPr>
            <a:endParaRPr lang="ru-RU" sz="1600" b="1" i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80000"/>
              </a:lnSpc>
              <a:spcAft>
                <a:spcPts val="0"/>
              </a:spcAft>
            </a:pPr>
            <a:r>
              <a:rPr lang="ru-RU" sz="16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Дополнительное образование </a:t>
            </a: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85725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программы профессиональной переподготовки (более 200 курсов по ряду направлений), </a:t>
            </a:r>
          </a:p>
          <a:p>
            <a:pPr lvl="0" indent="85725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программы повышения квалификации (не менее 30), в т.ч. «Международные стандарты и методология управления проектами» (на английском языке),</a:t>
            </a:r>
          </a:p>
          <a:p>
            <a:pPr lvl="0" indent="85725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корпоративное обучение (более 50 курсов для персонала более, чем 100 ведущих международных компаний).</a:t>
            </a:r>
          </a:p>
          <a:p>
            <a:pPr indent="85725">
              <a:lnSpc>
                <a:spcPct val="80000"/>
              </a:lnSpc>
              <a:spcAft>
                <a:spcPts val="0"/>
              </a:spcAft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80000"/>
              </a:lnSpc>
              <a:spcAft>
                <a:spcPts val="0"/>
              </a:spcAft>
            </a:pPr>
            <a:r>
              <a:rPr lang="en-US" sz="16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MBA</a:t>
            </a:r>
            <a:r>
              <a:rPr lang="ru-RU" sz="16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16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EMBA</a:t>
            </a:r>
            <a:r>
              <a:rPr lang="ru-RU" sz="16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 - Управление</a:t>
            </a: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85725">
              <a:lnSpc>
                <a:spcPct val="80000"/>
              </a:lnSpc>
              <a:spcAft>
                <a:spcPts val="0"/>
              </a:spcAft>
            </a:pP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«МBА - Управление проектами», «EМBА - Управление проектами: лучшие практики и технологии для бизнеса»</a:t>
            </a: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85725">
              <a:lnSpc>
                <a:spcPct val="80000"/>
              </a:lnSpc>
              <a:spcAft>
                <a:spcPts val="0"/>
              </a:spcAft>
            </a:pP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MBA-IT (MBA), БИЗНЕС-АНАЛИТИКА (MBA), УПРАВЛЕНИЕ ИНТЕРНЕТ-ПРОЕКТАМИ (MBA),</a:t>
            </a:r>
          </a:p>
          <a:p>
            <a:pPr indent="85725">
              <a:lnSpc>
                <a:spcPct val="80000"/>
              </a:lnSpc>
              <a:spcAft>
                <a:spcPts val="0"/>
              </a:spcAft>
            </a:pP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Открытие в сентябре 2016 г.</a:t>
            </a:r>
          </a:p>
          <a:p>
            <a:pPr indent="85725">
              <a:lnSpc>
                <a:spcPct val="80000"/>
              </a:lnSpc>
              <a:spcAft>
                <a:spcPts val="0"/>
              </a:spcAft>
            </a:pP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Программа профессиональной переподготовки «</a:t>
            </a:r>
            <a:r>
              <a:rPr lang="en-US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Executive Master in Supply Chain Management» (EMBA)</a:t>
            </a:r>
          </a:p>
          <a:p>
            <a:pPr indent="85725">
              <a:lnSpc>
                <a:spcPct val="80000"/>
              </a:lnSpc>
              <a:spcAft>
                <a:spcPts val="0"/>
              </a:spcAft>
            </a:pP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Открытие в октябре 2016 г.</a:t>
            </a:r>
          </a:p>
          <a:p>
            <a:pPr indent="85725">
              <a:lnSpc>
                <a:spcPct val="80000"/>
              </a:lnSpc>
              <a:spcAft>
                <a:spcPts val="0"/>
              </a:spcAft>
            </a:pPr>
            <a:r>
              <a:rPr lang="ru-RU" sz="1600" i="1" dirty="0">
                <a:latin typeface="Times New Roman" pitchFamily="18" charset="0"/>
                <a:ea typeface="Calibri"/>
                <a:cs typeface="Times New Roman" pitchFamily="18" charset="0"/>
              </a:rPr>
              <a:t>Стратегическая логистика и 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бизнес-аналитика </a:t>
            </a:r>
            <a:r>
              <a:rPr lang="en-US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М</a:t>
            </a:r>
            <a:r>
              <a:rPr lang="en-US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B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А)</a:t>
            </a:r>
          </a:p>
          <a:p>
            <a:pPr indent="85725">
              <a:lnSpc>
                <a:spcPct val="80000"/>
              </a:lnSpc>
              <a:spcAft>
                <a:spcPts val="0"/>
              </a:spcAft>
            </a:pP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Директор </a:t>
            </a:r>
            <a:r>
              <a:rPr lang="ru-RU" sz="1600" i="1" dirty="0">
                <a:latin typeface="Times New Roman" pitchFamily="18" charset="0"/>
                <a:ea typeface="Calibri"/>
                <a:cs typeface="Times New Roman" pitchFamily="18" charset="0"/>
              </a:rPr>
              <a:t>по управлению цепями поставок</a:t>
            </a:r>
            <a:r>
              <a:rPr lang="en-US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 (EMBA)</a:t>
            </a:r>
            <a:endParaRPr lang="ru-RU" sz="1600" i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85725" algn="ctr">
              <a:lnSpc>
                <a:spcPct val="80000"/>
              </a:lnSpc>
              <a:spcAft>
                <a:spcPts val="0"/>
              </a:spcAft>
            </a:pPr>
            <a:endParaRPr lang="ru-RU" sz="1400" i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85725">
              <a:lnSpc>
                <a:spcPct val="80000"/>
              </a:lnSpc>
              <a:spcAft>
                <a:spcPts val="1000"/>
              </a:spcAft>
            </a:pPr>
            <a:r>
              <a:rPr lang="en-US" sz="1600" i="1" dirty="0" smtClean="0">
                <a:solidFill>
                  <a:srgbClr val="24406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marL="219710" indent="450215">
              <a:lnSpc>
                <a:spcPct val="115000"/>
              </a:lnSpc>
              <a:spcAft>
                <a:spcPts val="1000"/>
              </a:spcAft>
            </a:pPr>
            <a:endParaRPr lang="ru-RU" sz="1000" i="1" dirty="0" smtClean="0">
              <a:solidFill>
                <a:srgbClr val="244061"/>
              </a:solidFill>
              <a:latin typeface="Calibri"/>
              <a:ea typeface="Calibri"/>
              <a:cs typeface="Times New Roman"/>
            </a:endParaRPr>
          </a:p>
          <a:p>
            <a:pPr marL="219710" indent="450215">
              <a:lnSpc>
                <a:spcPct val="115000"/>
              </a:lnSpc>
              <a:spcAft>
                <a:spcPts val="1000"/>
              </a:spcAft>
            </a:pPr>
            <a:endParaRPr lang="ru-RU" sz="1000" dirty="0" smtClean="0">
              <a:latin typeface="Calibri"/>
              <a:ea typeface="Calibri"/>
              <a:cs typeface="Times New Roman"/>
            </a:endParaRPr>
          </a:p>
          <a:p>
            <a:pPr lvl="0" indent="360000">
              <a:buFont typeface="Wingdings" pitchFamily="2" charset="2"/>
              <a:buChar char="ü"/>
            </a:pPr>
            <a:endParaRPr lang="ru-RU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4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92" y="6415089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0"/>
            <a:ext cx="6375848" cy="91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dirty="0" smtClean="0">
              <a:solidFill>
                <a:prstClr val="white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Основные направления развития научно-исследовательской деятельности</a:t>
            </a:r>
            <a:r>
              <a:rPr lang="ru-RU" sz="2400" b="1" dirty="0" smtClean="0"/>
              <a:t> 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2255839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3967163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5591176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85523" y="1472750"/>
            <a:ext cx="8500058" cy="4701473"/>
          </a:xfrm>
        </p:spPr>
        <p:txBody>
          <a:bodyPr/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  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0049712"/>
              </p:ext>
            </p:extLst>
          </p:nvPr>
        </p:nvGraphicFramePr>
        <p:xfrm>
          <a:off x="103518" y="1296390"/>
          <a:ext cx="9007516" cy="5118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5524"/>
                <a:gridCol w="2761992"/>
              </a:tblGrid>
              <a:tr h="52763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 по развитию научной деятельности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 в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горизонте 3-х лет  </a:t>
                      </a:r>
                    </a:p>
                  </a:txBody>
                  <a:tcPr marL="68580" marR="68580" marT="0" marB="0"/>
                </a:tc>
              </a:tr>
              <a:tr h="45910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Ключевые фундаментальные</a:t>
                      </a:r>
                      <a:r>
                        <a:rPr lang="ru-RU" sz="14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исследовательские проекты</a:t>
                      </a:r>
                      <a:r>
                        <a:rPr lang="ru-RU" sz="14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1) «Моделирование индивидуального и коллективного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выбора  в экономике, политике и обществе» </a:t>
                      </a:r>
                      <a:b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2) «Изучение микроструктурных и макроэкономических аспектов финансовых рынков» </a:t>
                      </a:r>
                      <a:b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3) «Роль пространства в экономике» </a:t>
                      </a:r>
                      <a:b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4) «Исследование бизнес-моделей компаний на развивающихся рынках»</a:t>
                      </a:r>
                      <a:b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5) «Вероятностные и статистические методы анализа сложных моделей»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Рекрутмент</a:t>
                      </a: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преподавателей на мировом академическом рынке с требованием публикаций в журналах уровня </a:t>
                      </a:r>
                      <a:r>
                        <a:rPr lang="en-US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top-field </a:t>
                      </a:r>
                      <a:endParaRPr lang="ru-RU" sz="140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серий семинаров и конференций, поддержка научной мобильности сотрудников 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Открытие международных лабораторий, привлечение научных грантов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Осуществление прикладных исследовательских проектов и консультационных услуг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менее 10-15 публикаций в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Scopus/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WoS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год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тематике каждого из пяти ключевых проектов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Наём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пяти новых международных специалистов в год (увеличение их числа с 33 в 2016-м до 50 в 2020-м)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100-150 докладов на международных конференциях в год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70-100 мероприятий (семинаров)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 год с участием ведущих зарубежных ученых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Привлечение не менее одного гранта уровня РНФ в год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Привлечение 260-280 миллионов рублей в год на выполнение прикладных исследований </a:t>
                      </a:r>
                      <a:b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396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92" y="6415089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</a:rPr>
              <a:t>201</a:t>
            </a:r>
            <a:r>
              <a:rPr lang="en-US" sz="800" dirty="0" smtClean="0">
                <a:solidFill>
                  <a:prstClr val="white"/>
                </a:solidFill>
              </a:rPr>
              <a:t>6</a:t>
            </a:r>
            <a:endParaRPr kumimoji="1" lang="ru-RU" sz="8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0"/>
            <a:ext cx="6375848" cy="91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dirty="0" smtClean="0">
              <a:solidFill>
                <a:prstClr val="white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Взаимодействие с внешней образовательной и экспертной средой</a:t>
            </a:r>
            <a:r>
              <a:rPr lang="ru-RU" sz="2400" b="1" dirty="0" smtClean="0"/>
              <a:t> </a:t>
            </a:r>
            <a:endParaRPr lang="en-US" sz="24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4" y="2255839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4" y="3967163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4" y="5591176"/>
            <a:ext cx="679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85523" y="1472750"/>
            <a:ext cx="8500058" cy="4701473"/>
          </a:xfrm>
        </p:spPr>
        <p:txBody>
          <a:bodyPr/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  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9244528"/>
              </p:ext>
            </p:extLst>
          </p:nvPr>
        </p:nvGraphicFramePr>
        <p:xfrm>
          <a:off x="103518" y="1296390"/>
          <a:ext cx="9007516" cy="4966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80957"/>
                <a:gridCol w="3926559"/>
              </a:tblGrid>
              <a:tr h="51193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Результат в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горизонте 3-х лет  </a:t>
                      </a:r>
                    </a:p>
                  </a:txBody>
                  <a:tcPr marL="68580" marR="68580" marT="0" marB="0"/>
                </a:tc>
              </a:tr>
              <a:tr h="44544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Экспертная деятельность в области экономической политики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600" b="1" i="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Издание учебников, в том числе переводных, создание учебно-методических пособий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600" b="1" i="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Участие в разработке федеральных образовательных стандартов, в том числе, в рамках руководства Федеральным учебно-методическим объединением по экономике и управлению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600" b="1" i="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Повышение квалификации преподавателей ВУЗов РФ (летние школы, семинары)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600" b="1" i="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Взаимодействие со школами и </a:t>
                      </a: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профессиональными образовательными учреждениями</a:t>
                      </a:r>
                      <a:endParaRPr lang="ru-RU" sz="1600" b="1" i="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600" b="1" i="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Участие в программе по повышению финансовой грамотности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600" b="1" i="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600" b="1" i="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Издание регулярных бюллетеней по экономике России (около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100 в год)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менее 150 научно-практических мероприятий в год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40 учебников и учебных пособий в год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менее 100 представителей региональных вузов – участников образовательных мероприятий по повышению квалификации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6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Профессиональная переподготовка и повышение квалификации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менее 1000 специалистов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среднего образования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год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36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10904</TotalTime>
  <Words>1248</Words>
  <Application>Microsoft Office PowerPoint</Application>
  <PresentationFormat>Экран (4:3)</PresentationFormat>
  <Paragraphs>301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Дорожная карта  САЕ «Экономика и управление» </vt:lpstr>
      <vt:lpstr>Состав САЕ и видение через 5-10 лет </vt:lpstr>
      <vt:lpstr>Ключевые показатели эффективности САЕ </vt:lpstr>
      <vt:lpstr>Ключевые показатели эффективности САЕ </vt:lpstr>
      <vt:lpstr>Ключевые показатели эффективности САЕ и направления привлечения финансовых ресурсов САЕ  </vt:lpstr>
      <vt:lpstr>Слайд 6</vt:lpstr>
      <vt:lpstr>Платная образовательная деятельность  </vt:lpstr>
      <vt:lpstr>Слайд 8</vt:lpstr>
      <vt:lpstr>Слайд 9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Катя</cp:lastModifiedBy>
  <cp:revision>312</cp:revision>
  <dcterms:created xsi:type="dcterms:W3CDTF">2010-09-30T06:45:29Z</dcterms:created>
  <dcterms:modified xsi:type="dcterms:W3CDTF">2016-10-18T21:43:04Z</dcterms:modified>
</cp:coreProperties>
</file>