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0" r:id="rId2"/>
    <p:sldId id="267" r:id="rId3"/>
    <p:sldId id="259" r:id="rId4"/>
    <p:sldId id="262" r:id="rId5"/>
    <p:sldId id="271" r:id="rId6"/>
    <p:sldId id="270" r:id="rId7"/>
    <p:sldId id="272" r:id="rId8"/>
    <p:sldId id="268" r:id="rId9"/>
    <p:sldId id="27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rofile" initials="p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158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9-30T16:01:05.900" idx="9">
    <p:pos x="5717" y="2213"/>
    <p:text>помощь - переводы на русский язык делать самим еслм мы дедаем на уровне САЕ?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5BAA79-82A3-4B87-94AA-0E1A3836F771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6D8243-005D-4EA1-B0CA-F2708FAB3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596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97568-0358-46D5-9491-E2C680B1BB52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DE67B-167B-4F48-A71D-2B825ADA2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76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DE67B-167B-4F48-A71D-2B825ADA208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33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C9A8E-208F-4411-B109-36F9C3658224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CA3B-9F69-4522-A1FD-40CF7B428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30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C9A8E-208F-4411-B109-36F9C3658224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CA3B-9F69-4522-A1FD-40CF7B428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68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C9A8E-208F-4411-B109-36F9C3658224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CA3B-9F69-4522-A1FD-40CF7B428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22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C9A8E-208F-4411-B109-36F9C3658224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CA3B-9F69-4522-A1FD-40CF7B428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14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C9A8E-208F-4411-B109-36F9C3658224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CA3B-9F69-4522-A1FD-40CF7B428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448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C9A8E-208F-4411-B109-36F9C3658224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CA3B-9F69-4522-A1FD-40CF7B428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694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C9A8E-208F-4411-B109-36F9C3658224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CA3B-9F69-4522-A1FD-40CF7B428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558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C9A8E-208F-4411-B109-36F9C3658224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CA3B-9F69-4522-A1FD-40CF7B428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160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C9A8E-208F-4411-B109-36F9C3658224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CA3B-9F69-4522-A1FD-40CF7B428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45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C9A8E-208F-4411-B109-36F9C3658224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CA3B-9F69-4522-A1FD-40CF7B428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733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C9A8E-208F-4411-B109-36F9C3658224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CA3B-9F69-4522-A1FD-40CF7B428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09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C9A8E-208F-4411-B109-36F9C3658224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DCA3B-9F69-4522-A1FD-40CF7B428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934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9713" y="451702"/>
            <a:ext cx="8510759" cy="62068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1600" b="1" dirty="0">
                <a:solidFill>
                  <a:schemeClr val="bg1">
                    <a:lumMod val="75000"/>
                  </a:schemeClr>
                </a:solidFill>
              </a:rPr>
              <a:t>Cognitive 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</a:rPr>
              <a:t>Neuroscience</a:t>
            </a:r>
            <a:endParaRPr lang="ru-RU" sz="16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ru-RU" sz="2400" b="1" dirty="0" smtClean="0">
                <a:solidFill>
                  <a:srgbClr val="005996"/>
                </a:solidFill>
              </a:rPr>
              <a:t>Когнитивные </a:t>
            </a:r>
            <a:r>
              <a:rPr lang="ru-RU" sz="2400" b="1" dirty="0" err="1">
                <a:solidFill>
                  <a:srgbClr val="005996"/>
                </a:solidFill>
              </a:rPr>
              <a:t>нейронауки</a:t>
            </a:r>
            <a:r>
              <a:rPr lang="ru-RU" sz="2400" b="1" dirty="0">
                <a:solidFill>
                  <a:srgbClr val="005996"/>
                </a:solidFill>
              </a:rPr>
              <a:t>: </a:t>
            </a:r>
            <a:r>
              <a:rPr lang="ru-RU" sz="2400" dirty="0">
                <a:solidFill>
                  <a:srgbClr val="005996"/>
                </a:solidFill>
              </a:rPr>
              <a:t>от моделей к </a:t>
            </a:r>
            <a:r>
              <a:rPr lang="ru-RU" sz="2400" dirty="0" err="1">
                <a:solidFill>
                  <a:srgbClr val="005996"/>
                </a:solidFill>
              </a:rPr>
              <a:t>нейротехнологиям</a:t>
            </a:r>
            <a:endParaRPr lang="ru-RU" dirty="0" smtClean="0">
              <a:solidFill>
                <a:srgbClr val="005996"/>
              </a:solidFill>
            </a:endParaRPr>
          </a:p>
        </p:txBody>
      </p:sp>
      <p:sp>
        <p:nvSpPr>
          <p:cNvPr id="3" name="Freeform 16"/>
          <p:cNvSpPr>
            <a:spLocks/>
          </p:cNvSpPr>
          <p:nvPr/>
        </p:nvSpPr>
        <p:spPr bwMode="auto">
          <a:xfrm>
            <a:off x="359533" y="2295705"/>
            <a:ext cx="2519363" cy="820890"/>
          </a:xfrm>
          <a:custGeom>
            <a:avLst/>
            <a:gdLst>
              <a:gd name="T0" fmla="*/ 0 w 1693"/>
              <a:gd name="T1" fmla="*/ 0 h 936"/>
              <a:gd name="T2" fmla="*/ 979 w 1693"/>
              <a:gd name="T3" fmla="*/ 0 h 936"/>
              <a:gd name="T4" fmla="*/ 1077 w 1693"/>
              <a:gd name="T5" fmla="*/ 335 h 936"/>
              <a:gd name="T6" fmla="*/ 1077 w 1693"/>
              <a:gd name="T7" fmla="*/ 2009 h 936"/>
              <a:gd name="T8" fmla="*/ 98 w 1693"/>
              <a:gd name="T9" fmla="*/ 2009 h 936"/>
              <a:gd name="T10" fmla="*/ 0 w 1693"/>
              <a:gd name="T11" fmla="*/ 1674 h 936"/>
              <a:gd name="T12" fmla="*/ 0 w 1693"/>
              <a:gd name="T13" fmla="*/ 0 h 9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693" h="936">
                <a:moveTo>
                  <a:pt x="0" y="0"/>
                </a:moveTo>
                <a:lnTo>
                  <a:pt x="1538" y="0"/>
                </a:lnTo>
                <a:lnTo>
                  <a:pt x="1693" y="156"/>
                </a:lnTo>
                <a:lnTo>
                  <a:pt x="1693" y="936"/>
                </a:lnTo>
                <a:lnTo>
                  <a:pt x="156" y="936"/>
                </a:lnTo>
                <a:lnTo>
                  <a:pt x="0" y="78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anchor="ctr" anchorCtr="0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Центр </a:t>
            </a:r>
          </a:p>
          <a:p>
            <a:pPr algn="ctr"/>
            <a:r>
              <a:rPr lang="ru-RU" sz="14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Нейроэкономики</a:t>
            </a:r>
            <a:r>
              <a:rPr lang="ru-RU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reeform 16"/>
          <p:cNvSpPr>
            <a:spLocks/>
          </p:cNvSpPr>
          <p:nvPr/>
        </p:nvSpPr>
        <p:spPr bwMode="auto">
          <a:xfrm>
            <a:off x="359533" y="3246209"/>
            <a:ext cx="2519363" cy="691277"/>
          </a:xfrm>
          <a:custGeom>
            <a:avLst/>
            <a:gdLst>
              <a:gd name="T0" fmla="*/ 0 w 1693"/>
              <a:gd name="T1" fmla="*/ 0 h 936"/>
              <a:gd name="T2" fmla="*/ 979 w 1693"/>
              <a:gd name="T3" fmla="*/ 0 h 936"/>
              <a:gd name="T4" fmla="*/ 1077 w 1693"/>
              <a:gd name="T5" fmla="*/ 335 h 936"/>
              <a:gd name="T6" fmla="*/ 1077 w 1693"/>
              <a:gd name="T7" fmla="*/ 2009 h 936"/>
              <a:gd name="T8" fmla="*/ 98 w 1693"/>
              <a:gd name="T9" fmla="*/ 2009 h 936"/>
              <a:gd name="T10" fmla="*/ 0 w 1693"/>
              <a:gd name="T11" fmla="*/ 1674 h 936"/>
              <a:gd name="T12" fmla="*/ 0 w 1693"/>
              <a:gd name="T13" fmla="*/ 0 h 9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693" h="936">
                <a:moveTo>
                  <a:pt x="0" y="0"/>
                </a:moveTo>
                <a:lnTo>
                  <a:pt x="1538" y="0"/>
                </a:lnTo>
                <a:lnTo>
                  <a:pt x="1693" y="156"/>
                </a:lnTo>
                <a:lnTo>
                  <a:pt x="1693" y="936"/>
                </a:lnTo>
                <a:lnTo>
                  <a:pt x="156" y="936"/>
                </a:lnTo>
                <a:lnTo>
                  <a:pt x="0" y="78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anchor="ctr" anchorCtr="0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Лаборатория Психолингвистики</a:t>
            </a:r>
            <a:endParaRPr lang="en-US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reeform 16"/>
          <p:cNvSpPr>
            <a:spLocks/>
          </p:cNvSpPr>
          <p:nvPr/>
        </p:nvSpPr>
        <p:spPr bwMode="auto">
          <a:xfrm>
            <a:off x="388345" y="4093000"/>
            <a:ext cx="2519363" cy="993710"/>
          </a:xfrm>
          <a:custGeom>
            <a:avLst/>
            <a:gdLst>
              <a:gd name="T0" fmla="*/ 0 w 1693"/>
              <a:gd name="T1" fmla="*/ 0 h 936"/>
              <a:gd name="T2" fmla="*/ 979 w 1693"/>
              <a:gd name="T3" fmla="*/ 0 h 936"/>
              <a:gd name="T4" fmla="*/ 1077 w 1693"/>
              <a:gd name="T5" fmla="*/ 335 h 936"/>
              <a:gd name="T6" fmla="*/ 1077 w 1693"/>
              <a:gd name="T7" fmla="*/ 2009 h 936"/>
              <a:gd name="T8" fmla="*/ 98 w 1693"/>
              <a:gd name="T9" fmla="*/ 2009 h 936"/>
              <a:gd name="T10" fmla="*/ 0 w 1693"/>
              <a:gd name="T11" fmla="*/ 1674 h 936"/>
              <a:gd name="T12" fmla="*/ 0 w 1693"/>
              <a:gd name="T13" fmla="*/ 0 h 9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693" h="936">
                <a:moveTo>
                  <a:pt x="0" y="0"/>
                </a:moveTo>
                <a:lnTo>
                  <a:pt x="1538" y="0"/>
                </a:lnTo>
                <a:lnTo>
                  <a:pt x="1693" y="156"/>
                </a:lnTo>
                <a:lnTo>
                  <a:pt x="1693" y="936"/>
                </a:lnTo>
                <a:lnTo>
                  <a:pt x="156" y="936"/>
                </a:lnTo>
                <a:lnTo>
                  <a:pt x="0" y="78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anchor="ctr" anchorCtr="0"/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Научно-учебная лаборатория когнитивных исследований</a:t>
            </a:r>
            <a:endParaRPr lang="en-US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Freeform 16"/>
          <p:cNvSpPr>
            <a:spLocks/>
          </p:cNvSpPr>
          <p:nvPr/>
        </p:nvSpPr>
        <p:spPr bwMode="auto">
          <a:xfrm>
            <a:off x="422241" y="5268897"/>
            <a:ext cx="2519363" cy="993710"/>
          </a:xfrm>
          <a:custGeom>
            <a:avLst/>
            <a:gdLst>
              <a:gd name="T0" fmla="*/ 0 w 1693"/>
              <a:gd name="T1" fmla="*/ 0 h 936"/>
              <a:gd name="T2" fmla="*/ 979 w 1693"/>
              <a:gd name="T3" fmla="*/ 0 h 936"/>
              <a:gd name="T4" fmla="*/ 1077 w 1693"/>
              <a:gd name="T5" fmla="*/ 335 h 936"/>
              <a:gd name="T6" fmla="*/ 1077 w 1693"/>
              <a:gd name="T7" fmla="*/ 2009 h 936"/>
              <a:gd name="T8" fmla="*/ 98 w 1693"/>
              <a:gd name="T9" fmla="*/ 2009 h 936"/>
              <a:gd name="T10" fmla="*/ 0 w 1693"/>
              <a:gd name="T11" fmla="*/ 1674 h 936"/>
              <a:gd name="T12" fmla="*/ 0 w 1693"/>
              <a:gd name="T13" fmla="*/ 0 h 9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693" h="936">
                <a:moveTo>
                  <a:pt x="0" y="0"/>
                </a:moveTo>
                <a:lnTo>
                  <a:pt x="1538" y="0"/>
                </a:lnTo>
                <a:lnTo>
                  <a:pt x="1693" y="156"/>
                </a:lnTo>
                <a:lnTo>
                  <a:pt x="1693" y="936"/>
                </a:lnTo>
                <a:lnTo>
                  <a:pt x="156" y="936"/>
                </a:lnTo>
                <a:lnTo>
                  <a:pt x="0" y="78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 anchor="ctr" anchorCtr="0"/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Лаборатория экспериментальной и поведенческой экономики</a:t>
            </a:r>
            <a:endParaRPr lang="en-US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Freeform 16"/>
          <p:cNvSpPr>
            <a:spLocks/>
          </p:cNvSpPr>
          <p:nvPr/>
        </p:nvSpPr>
        <p:spPr bwMode="auto">
          <a:xfrm>
            <a:off x="3275857" y="2297179"/>
            <a:ext cx="2519363" cy="1640306"/>
          </a:xfrm>
          <a:custGeom>
            <a:avLst/>
            <a:gdLst>
              <a:gd name="T0" fmla="*/ 0 w 1693"/>
              <a:gd name="T1" fmla="*/ 0 h 936"/>
              <a:gd name="T2" fmla="*/ 979 w 1693"/>
              <a:gd name="T3" fmla="*/ 0 h 936"/>
              <a:gd name="T4" fmla="*/ 1077 w 1693"/>
              <a:gd name="T5" fmla="*/ 335 h 936"/>
              <a:gd name="T6" fmla="*/ 1077 w 1693"/>
              <a:gd name="T7" fmla="*/ 2009 h 936"/>
              <a:gd name="T8" fmla="*/ 98 w 1693"/>
              <a:gd name="T9" fmla="*/ 2009 h 936"/>
              <a:gd name="T10" fmla="*/ 0 w 1693"/>
              <a:gd name="T11" fmla="*/ 1674 h 936"/>
              <a:gd name="T12" fmla="*/ 0 w 1693"/>
              <a:gd name="T13" fmla="*/ 0 h 9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693" h="936">
                <a:moveTo>
                  <a:pt x="0" y="0"/>
                </a:moveTo>
                <a:lnTo>
                  <a:pt x="1538" y="0"/>
                </a:lnTo>
                <a:lnTo>
                  <a:pt x="1693" y="156"/>
                </a:lnTo>
                <a:lnTo>
                  <a:pt x="1693" y="936"/>
                </a:lnTo>
                <a:lnTo>
                  <a:pt x="156" y="936"/>
                </a:lnTo>
                <a:lnTo>
                  <a:pt x="0" y="78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anchor="ctr" anchorCtr="0"/>
          <a:lstStyle/>
          <a:p>
            <a:pPr algn="ctr"/>
            <a:endParaRPr lang="ru-RU" sz="14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Магистерская </a:t>
            </a:r>
            <a:r>
              <a:rPr lang="ru-RU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программа «Когнитивные науки и технологии: от нейрона к познанию»</a:t>
            </a:r>
            <a:endParaRPr lang="en-US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576" y="1628800"/>
            <a:ext cx="1415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Подразделения</a:t>
            </a:r>
            <a:endParaRPr lang="en-US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58325" y="1634350"/>
            <a:ext cx="25524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Образовательные программы</a:t>
            </a:r>
            <a:endParaRPr lang="en-US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Freeform 16"/>
          <p:cNvSpPr>
            <a:spLocks/>
          </p:cNvSpPr>
          <p:nvPr/>
        </p:nvSpPr>
        <p:spPr bwMode="auto">
          <a:xfrm>
            <a:off x="3316302" y="5268897"/>
            <a:ext cx="2519363" cy="993710"/>
          </a:xfrm>
          <a:custGeom>
            <a:avLst/>
            <a:gdLst>
              <a:gd name="T0" fmla="*/ 0 w 1693"/>
              <a:gd name="T1" fmla="*/ 0 h 936"/>
              <a:gd name="T2" fmla="*/ 979 w 1693"/>
              <a:gd name="T3" fmla="*/ 0 h 936"/>
              <a:gd name="T4" fmla="*/ 1077 w 1693"/>
              <a:gd name="T5" fmla="*/ 335 h 936"/>
              <a:gd name="T6" fmla="*/ 1077 w 1693"/>
              <a:gd name="T7" fmla="*/ 2009 h 936"/>
              <a:gd name="T8" fmla="*/ 98 w 1693"/>
              <a:gd name="T9" fmla="*/ 2009 h 936"/>
              <a:gd name="T10" fmla="*/ 0 w 1693"/>
              <a:gd name="T11" fmla="*/ 1674 h 936"/>
              <a:gd name="T12" fmla="*/ 0 w 1693"/>
              <a:gd name="T13" fmla="*/ 0 h 9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693" h="936">
                <a:moveTo>
                  <a:pt x="0" y="0"/>
                </a:moveTo>
                <a:lnTo>
                  <a:pt x="1538" y="0"/>
                </a:lnTo>
                <a:lnTo>
                  <a:pt x="1693" y="156"/>
                </a:lnTo>
                <a:lnTo>
                  <a:pt x="1693" y="936"/>
                </a:lnTo>
                <a:lnTo>
                  <a:pt x="156" y="936"/>
                </a:lnTo>
                <a:lnTo>
                  <a:pt x="0" y="780"/>
                </a:lnTo>
                <a:lnTo>
                  <a:pt x="0" y="0"/>
                </a:lnTo>
                <a:close/>
              </a:path>
            </a:pathLst>
          </a:custGeom>
          <a:solidFill>
            <a:srgbClr val="8EB4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0"/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Магистерская программа «Анализ данных в биологии и медицине»</a:t>
            </a:r>
            <a:endParaRPr lang="en-US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2264843" y="4960944"/>
            <a:ext cx="17604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Партнерские  программы</a:t>
            </a:r>
            <a:endParaRPr lang="en-US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03432" y="1634350"/>
            <a:ext cx="24079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Направление исследований </a:t>
            </a:r>
            <a:endParaRPr lang="en-US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Блок-схема: альтернативный процесс 47"/>
          <p:cNvSpPr>
            <a:spLocks noChangeArrowheads="1"/>
          </p:cNvSpPr>
          <p:nvPr/>
        </p:nvSpPr>
        <p:spPr bwMode="auto">
          <a:xfrm>
            <a:off x="6192180" y="2321603"/>
            <a:ext cx="2520280" cy="3941004"/>
          </a:xfrm>
          <a:prstGeom prst="flowChartAlternateProcess">
            <a:avLst/>
          </a:prstGeom>
          <a:solidFill>
            <a:schemeClr val="bg1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600"/>
              </a:spcBef>
            </a:pPr>
            <a:endParaRPr lang="en-US" altLang="en-US" sz="1400" b="1" dirty="0">
              <a:latin typeface="Calibri" pitchFamily="34" charset="0"/>
              <a:cs typeface="Arial" pitchFamily="34" charset="0"/>
            </a:endParaRPr>
          </a:p>
          <a:p>
            <a:pPr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en-US" sz="1400" b="1" dirty="0" err="1" smtClean="0">
                <a:latin typeface="Calibri" pitchFamily="34" charset="0"/>
                <a:cs typeface="Arial" pitchFamily="34" charset="0"/>
              </a:rPr>
              <a:t>Нейроэкономика</a:t>
            </a:r>
            <a:r>
              <a:rPr lang="ru-RU" altLang="en-US" sz="1400" b="1" dirty="0" smtClean="0">
                <a:latin typeface="Calibri" pitchFamily="34" charset="0"/>
                <a:cs typeface="Arial" pitchFamily="34" charset="0"/>
              </a:rPr>
              <a:t> - </a:t>
            </a:r>
            <a:r>
              <a:rPr lang="ru-RU" altLang="en-US" sz="1400" b="1" dirty="0" err="1" smtClean="0">
                <a:latin typeface="Calibri" pitchFamily="34" charset="0"/>
                <a:cs typeface="Arial" pitchFamily="34" charset="0"/>
              </a:rPr>
              <a:t>нейробиология</a:t>
            </a:r>
            <a:r>
              <a:rPr lang="ru-RU" altLang="en-US" sz="1400" b="1" dirty="0" smtClean="0">
                <a:latin typeface="Calibri" pitchFamily="34" charset="0"/>
                <a:cs typeface="Arial" pitchFamily="34" charset="0"/>
              </a:rPr>
              <a:t> принятия решений</a:t>
            </a:r>
          </a:p>
          <a:p>
            <a:pPr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en-US" sz="1400" b="1" dirty="0" err="1" smtClean="0">
                <a:latin typeface="Calibri" pitchFamily="34" charset="0"/>
                <a:cs typeface="Arial" pitchFamily="34" charset="0"/>
              </a:rPr>
              <a:t>Нейробиология</a:t>
            </a:r>
            <a:r>
              <a:rPr lang="ru-RU" altLang="en-US" sz="1400" b="1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ru-RU" altLang="en-US" sz="1400" b="1" dirty="0">
                <a:latin typeface="Calibri" pitchFamily="34" charset="0"/>
                <a:cs typeface="Arial" pitchFamily="34" charset="0"/>
              </a:rPr>
              <a:t>речи</a:t>
            </a:r>
          </a:p>
          <a:p>
            <a:pPr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en-US" sz="1400" b="1" dirty="0" err="1" smtClean="0">
                <a:latin typeface="Calibri" pitchFamily="34" charset="0"/>
                <a:cs typeface="Arial" pitchFamily="34" charset="0"/>
              </a:rPr>
              <a:t>Нейротехнологии</a:t>
            </a:r>
            <a:r>
              <a:rPr lang="ru-RU" altLang="en-US" sz="1400" b="1" dirty="0" smtClean="0">
                <a:latin typeface="Calibri" pitchFamily="34" charset="0"/>
                <a:cs typeface="Arial" pitchFamily="34" charset="0"/>
              </a:rPr>
              <a:t> </a:t>
            </a:r>
          </a:p>
          <a:p>
            <a:pPr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en-US" sz="1400" b="1" dirty="0" err="1" smtClean="0">
                <a:latin typeface="Calibri" pitchFamily="34" charset="0"/>
                <a:cs typeface="Arial" pitchFamily="34" charset="0"/>
              </a:rPr>
              <a:t>Нейроимиджинг</a:t>
            </a:r>
            <a:endParaRPr lang="ru-RU" altLang="en-US" sz="1400" b="1" dirty="0" smtClean="0">
              <a:latin typeface="Calibri" pitchFamily="34" charset="0"/>
              <a:cs typeface="Arial" pitchFamily="34" charset="0"/>
            </a:endParaRPr>
          </a:p>
          <a:p>
            <a:pPr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en-US" sz="1400" b="1" dirty="0" smtClean="0">
                <a:latin typeface="Calibri" pitchFamily="34" charset="0"/>
                <a:cs typeface="Arial" pitchFamily="34" charset="0"/>
              </a:rPr>
              <a:t>Математическая </a:t>
            </a:r>
            <a:r>
              <a:rPr lang="ru-RU" altLang="en-US" sz="1400" b="1" dirty="0" err="1" smtClean="0">
                <a:latin typeface="Calibri" pitchFamily="34" charset="0"/>
                <a:cs typeface="Arial" pitchFamily="34" charset="0"/>
              </a:rPr>
              <a:t>нейробиология</a:t>
            </a:r>
            <a:endParaRPr lang="ru-RU" altLang="en-US" sz="1400" b="1" dirty="0" smtClean="0">
              <a:latin typeface="Calibri" pitchFamily="34" charset="0"/>
              <a:cs typeface="Arial" pitchFamily="34" charset="0"/>
            </a:endParaRPr>
          </a:p>
          <a:p>
            <a:pPr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en-US" sz="1400" b="1" dirty="0" smtClean="0">
                <a:latin typeface="Calibri" pitchFamily="34" charset="0"/>
                <a:cs typeface="Arial" pitchFamily="34" charset="0"/>
              </a:rPr>
              <a:t>Механизмы памяти и внимания</a:t>
            </a:r>
          </a:p>
          <a:p>
            <a:pPr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en-US" sz="1400" b="1" dirty="0" smtClean="0">
                <a:latin typeface="Calibri" pitchFamily="34" charset="0"/>
                <a:cs typeface="Arial" pitchFamily="34" charset="0"/>
              </a:rPr>
              <a:t>Нейропсихология</a:t>
            </a:r>
          </a:p>
          <a:p>
            <a:pPr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en-US" sz="1400" b="1" dirty="0" smtClean="0">
                <a:latin typeface="Calibri" pitchFamily="34" charset="0"/>
                <a:cs typeface="Arial" pitchFamily="34" charset="0"/>
              </a:rPr>
              <a:t>Механизмы экономического поведения</a:t>
            </a:r>
          </a:p>
          <a:p>
            <a:pPr eaLnBrk="1" hangingPunct="1">
              <a:spcBef>
                <a:spcPts val="600"/>
              </a:spcBef>
              <a:buFontTx/>
              <a:buAutoNum type="arabicPeriod"/>
            </a:pPr>
            <a:endParaRPr lang="ru-RU" altLang="en-US" sz="700" b="1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6" name="Freeform 16"/>
          <p:cNvSpPr>
            <a:spLocks/>
          </p:cNvSpPr>
          <p:nvPr/>
        </p:nvSpPr>
        <p:spPr bwMode="auto">
          <a:xfrm>
            <a:off x="3275855" y="4076860"/>
            <a:ext cx="2519363" cy="993710"/>
          </a:xfrm>
          <a:custGeom>
            <a:avLst/>
            <a:gdLst>
              <a:gd name="T0" fmla="*/ 0 w 1693"/>
              <a:gd name="T1" fmla="*/ 0 h 936"/>
              <a:gd name="T2" fmla="*/ 979 w 1693"/>
              <a:gd name="T3" fmla="*/ 0 h 936"/>
              <a:gd name="T4" fmla="*/ 1077 w 1693"/>
              <a:gd name="T5" fmla="*/ 335 h 936"/>
              <a:gd name="T6" fmla="*/ 1077 w 1693"/>
              <a:gd name="T7" fmla="*/ 2009 h 936"/>
              <a:gd name="T8" fmla="*/ 98 w 1693"/>
              <a:gd name="T9" fmla="*/ 2009 h 936"/>
              <a:gd name="T10" fmla="*/ 0 w 1693"/>
              <a:gd name="T11" fmla="*/ 1674 h 936"/>
              <a:gd name="T12" fmla="*/ 0 w 1693"/>
              <a:gd name="T13" fmla="*/ 0 h 9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693" h="936">
                <a:moveTo>
                  <a:pt x="0" y="0"/>
                </a:moveTo>
                <a:lnTo>
                  <a:pt x="1538" y="0"/>
                </a:lnTo>
                <a:lnTo>
                  <a:pt x="1693" y="156"/>
                </a:lnTo>
                <a:lnTo>
                  <a:pt x="1693" y="936"/>
                </a:lnTo>
                <a:lnTo>
                  <a:pt x="156" y="936"/>
                </a:lnTo>
                <a:lnTo>
                  <a:pt x="0" y="78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anchor="ctr" anchorCtr="0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Трек в Аспирантской школе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 направлению «Психология»</a:t>
            </a:r>
            <a:endParaRPr lang="en-US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74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19741" y="1045095"/>
            <a:ext cx="2830633" cy="4478599"/>
          </a:xfrm>
          <a:prstGeom prst="rect">
            <a:avLst/>
          </a:prstGeom>
          <a:solidFill>
            <a:schemeClr val="bg1"/>
          </a:solidFill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16"/>
          <p:cNvSpPr>
            <a:spLocks/>
          </p:cNvSpPr>
          <p:nvPr/>
        </p:nvSpPr>
        <p:spPr bwMode="auto">
          <a:xfrm>
            <a:off x="714983" y="1556792"/>
            <a:ext cx="2519363" cy="820890"/>
          </a:xfrm>
          <a:custGeom>
            <a:avLst/>
            <a:gdLst>
              <a:gd name="T0" fmla="*/ 0 w 1693"/>
              <a:gd name="T1" fmla="*/ 0 h 936"/>
              <a:gd name="T2" fmla="*/ 979 w 1693"/>
              <a:gd name="T3" fmla="*/ 0 h 936"/>
              <a:gd name="T4" fmla="*/ 1077 w 1693"/>
              <a:gd name="T5" fmla="*/ 335 h 936"/>
              <a:gd name="T6" fmla="*/ 1077 w 1693"/>
              <a:gd name="T7" fmla="*/ 2009 h 936"/>
              <a:gd name="T8" fmla="*/ 98 w 1693"/>
              <a:gd name="T9" fmla="*/ 2009 h 936"/>
              <a:gd name="T10" fmla="*/ 0 w 1693"/>
              <a:gd name="T11" fmla="*/ 1674 h 936"/>
              <a:gd name="T12" fmla="*/ 0 w 1693"/>
              <a:gd name="T13" fmla="*/ 0 h 9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693" h="936">
                <a:moveTo>
                  <a:pt x="0" y="0"/>
                </a:moveTo>
                <a:lnTo>
                  <a:pt x="1538" y="0"/>
                </a:lnTo>
                <a:lnTo>
                  <a:pt x="1693" y="156"/>
                </a:lnTo>
                <a:lnTo>
                  <a:pt x="1693" y="936"/>
                </a:lnTo>
                <a:lnTo>
                  <a:pt x="156" y="936"/>
                </a:lnTo>
                <a:lnTo>
                  <a:pt x="0" y="78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Центр </a:t>
            </a:r>
          </a:p>
          <a:p>
            <a:pPr algn="ctr"/>
            <a:r>
              <a:rPr lang="ru-RU" sz="14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Нейроэкономики</a:t>
            </a:r>
            <a:r>
              <a:rPr lang="ru-RU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reeform 16"/>
          <p:cNvSpPr>
            <a:spLocks/>
          </p:cNvSpPr>
          <p:nvPr/>
        </p:nvSpPr>
        <p:spPr bwMode="auto">
          <a:xfrm>
            <a:off x="714983" y="2507296"/>
            <a:ext cx="2519363" cy="691277"/>
          </a:xfrm>
          <a:custGeom>
            <a:avLst/>
            <a:gdLst>
              <a:gd name="T0" fmla="*/ 0 w 1693"/>
              <a:gd name="T1" fmla="*/ 0 h 936"/>
              <a:gd name="T2" fmla="*/ 979 w 1693"/>
              <a:gd name="T3" fmla="*/ 0 h 936"/>
              <a:gd name="T4" fmla="*/ 1077 w 1693"/>
              <a:gd name="T5" fmla="*/ 335 h 936"/>
              <a:gd name="T6" fmla="*/ 1077 w 1693"/>
              <a:gd name="T7" fmla="*/ 2009 h 936"/>
              <a:gd name="T8" fmla="*/ 98 w 1693"/>
              <a:gd name="T9" fmla="*/ 2009 h 936"/>
              <a:gd name="T10" fmla="*/ 0 w 1693"/>
              <a:gd name="T11" fmla="*/ 1674 h 936"/>
              <a:gd name="T12" fmla="*/ 0 w 1693"/>
              <a:gd name="T13" fmla="*/ 0 h 9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693" h="936">
                <a:moveTo>
                  <a:pt x="0" y="0"/>
                </a:moveTo>
                <a:lnTo>
                  <a:pt x="1538" y="0"/>
                </a:lnTo>
                <a:lnTo>
                  <a:pt x="1693" y="156"/>
                </a:lnTo>
                <a:lnTo>
                  <a:pt x="1693" y="936"/>
                </a:lnTo>
                <a:lnTo>
                  <a:pt x="156" y="936"/>
                </a:lnTo>
                <a:lnTo>
                  <a:pt x="0" y="78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Лаборатория Психолингвистики</a:t>
            </a:r>
            <a:endParaRPr lang="en-US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reeform 16"/>
          <p:cNvSpPr>
            <a:spLocks/>
          </p:cNvSpPr>
          <p:nvPr/>
        </p:nvSpPr>
        <p:spPr bwMode="auto">
          <a:xfrm>
            <a:off x="743795" y="3354087"/>
            <a:ext cx="2519363" cy="722985"/>
          </a:xfrm>
          <a:custGeom>
            <a:avLst/>
            <a:gdLst>
              <a:gd name="T0" fmla="*/ 0 w 1693"/>
              <a:gd name="T1" fmla="*/ 0 h 936"/>
              <a:gd name="T2" fmla="*/ 979 w 1693"/>
              <a:gd name="T3" fmla="*/ 0 h 936"/>
              <a:gd name="T4" fmla="*/ 1077 w 1693"/>
              <a:gd name="T5" fmla="*/ 335 h 936"/>
              <a:gd name="T6" fmla="*/ 1077 w 1693"/>
              <a:gd name="T7" fmla="*/ 2009 h 936"/>
              <a:gd name="T8" fmla="*/ 98 w 1693"/>
              <a:gd name="T9" fmla="*/ 2009 h 936"/>
              <a:gd name="T10" fmla="*/ 0 w 1693"/>
              <a:gd name="T11" fmla="*/ 1674 h 936"/>
              <a:gd name="T12" fmla="*/ 0 w 1693"/>
              <a:gd name="T13" fmla="*/ 0 h 9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693" h="936">
                <a:moveTo>
                  <a:pt x="0" y="0"/>
                </a:moveTo>
                <a:lnTo>
                  <a:pt x="1538" y="0"/>
                </a:lnTo>
                <a:lnTo>
                  <a:pt x="1693" y="156"/>
                </a:lnTo>
                <a:lnTo>
                  <a:pt x="1693" y="936"/>
                </a:lnTo>
                <a:lnTo>
                  <a:pt x="156" y="936"/>
                </a:lnTo>
                <a:lnTo>
                  <a:pt x="0" y="78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/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Научно-учебная лаборатория когнитивных исследований</a:t>
            </a:r>
            <a:endParaRPr lang="en-US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Freeform 16"/>
          <p:cNvSpPr>
            <a:spLocks/>
          </p:cNvSpPr>
          <p:nvPr/>
        </p:nvSpPr>
        <p:spPr bwMode="auto">
          <a:xfrm>
            <a:off x="777691" y="4235490"/>
            <a:ext cx="2519363" cy="993710"/>
          </a:xfrm>
          <a:custGeom>
            <a:avLst/>
            <a:gdLst>
              <a:gd name="T0" fmla="*/ 0 w 1693"/>
              <a:gd name="T1" fmla="*/ 0 h 936"/>
              <a:gd name="T2" fmla="*/ 979 w 1693"/>
              <a:gd name="T3" fmla="*/ 0 h 936"/>
              <a:gd name="T4" fmla="*/ 1077 w 1693"/>
              <a:gd name="T5" fmla="*/ 335 h 936"/>
              <a:gd name="T6" fmla="*/ 1077 w 1693"/>
              <a:gd name="T7" fmla="*/ 2009 h 936"/>
              <a:gd name="T8" fmla="*/ 98 w 1693"/>
              <a:gd name="T9" fmla="*/ 2009 h 936"/>
              <a:gd name="T10" fmla="*/ 0 w 1693"/>
              <a:gd name="T11" fmla="*/ 1674 h 936"/>
              <a:gd name="T12" fmla="*/ 0 w 1693"/>
              <a:gd name="T13" fmla="*/ 0 h 9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693" h="936">
                <a:moveTo>
                  <a:pt x="0" y="0"/>
                </a:moveTo>
                <a:lnTo>
                  <a:pt x="1538" y="0"/>
                </a:lnTo>
                <a:lnTo>
                  <a:pt x="1693" y="156"/>
                </a:lnTo>
                <a:lnTo>
                  <a:pt x="1693" y="936"/>
                </a:lnTo>
                <a:lnTo>
                  <a:pt x="156" y="936"/>
                </a:lnTo>
                <a:lnTo>
                  <a:pt x="0" y="78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/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Лаборатория экспериментальной и поведенческой экономики</a:t>
            </a:r>
            <a:endParaRPr lang="en-US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Freeform 16"/>
          <p:cNvSpPr>
            <a:spLocks/>
          </p:cNvSpPr>
          <p:nvPr/>
        </p:nvSpPr>
        <p:spPr bwMode="auto">
          <a:xfrm>
            <a:off x="3964924" y="1558266"/>
            <a:ext cx="2519363" cy="1640306"/>
          </a:xfrm>
          <a:custGeom>
            <a:avLst/>
            <a:gdLst>
              <a:gd name="T0" fmla="*/ 0 w 1693"/>
              <a:gd name="T1" fmla="*/ 0 h 936"/>
              <a:gd name="T2" fmla="*/ 979 w 1693"/>
              <a:gd name="T3" fmla="*/ 0 h 936"/>
              <a:gd name="T4" fmla="*/ 1077 w 1693"/>
              <a:gd name="T5" fmla="*/ 335 h 936"/>
              <a:gd name="T6" fmla="*/ 1077 w 1693"/>
              <a:gd name="T7" fmla="*/ 2009 h 936"/>
              <a:gd name="T8" fmla="*/ 98 w 1693"/>
              <a:gd name="T9" fmla="*/ 2009 h 936"/>
              <a:gd name="T10" fmla="*/ 0 w 1693"/>
              <a:gd name="T11" fmla="*/ 1674 h 936"/>
              <a:gd name="T12" fmla="*/ 0 w 1693"/>
              <a:gd name="T13" fmla="*/ 0 h 9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693" h="936">
                <a:moveTo>
                  <a:pt x="0" y="0"/>
                </a:moveTo>
                <a:lnTo>
                  <a:pt x="1538" y="0"/>
                </a:lnTo>
                <a:lnTo>
                  <a:pt x="1693" y="156"/>
                </a:lnTo>
                <a:lnTo>
                  <a:pt x="1693" y="936"/>
                </a:lnTo>
                <a:lnTo>
                  <a:pt x="156" y="936"/>
                </a:lnTo>
                <a:lnTo>
                  <a:pt x="0" y="78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/>
          <a:lstStyle/>
          <a:p>
            <a:pPr algn="ctr"/>
            <a:endParaRPr lang="ru-RU" sz="14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Магистерская </a:t>
            </a:r>
            <a:r>
              <a:rPr lang="ru-RU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программа «Когнитивные науки и технологии: от нейрона к познанию»</a:t>
            </a:r>
            <a:endParaRPr lang="en-US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1026" y="1099449"/>
            <a:ext cx="1415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Подразделения</a:t>
            </a:r>
            <a:endParaRPr lang="en-US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47392" y="1104999"/>
            <a:ext cx="25524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Образовательные программы</a:t>
            </a:r>
            <a:endParaRPr lang="en-US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Freeform 16"/>
          <p:cNvSpPr>
            <a:spLocks/>
          </p:cNvSpPr>
          <p:nvPr/>
        </p:nvSpPr>
        <p:spPr bwMode="auto">
          <a:xfrm>
            <a:off x="4005369" y="4529984"/>
            <a:ext cx="2519363" cy="993710"/>
          </a:xfrm>
          <a:custGeom>
            <a:avLst/>
            <a:gdLst>
              <a:gd name="T0" fmla="*/ 0 w 1693"/>
              <a:gd name="T1" fmla="*/ 0 h 936"/>
              <a:gd name="T2" fmla="*/ 979 w 1693"/>
              <a:gd name="T3" fmla="*/ 0 h 936"/>
              <a:gd name="T4" fmla="*/ 1077 w 1693"/>
              <a:gd name="T5" fmla="*/ 335 h 936"/>
              <a:gd name="T6" fmla="*/ 1077 w 1693"/>
              <a:gd name="T7" fmla="*/ 2009 h 936"/>
              <a:gd name="T8" fmla="*/ 98 w 1693"/>
              <a:gd name="T9" fmla="*/ 2009 h 936"/>
              <a:gd name="T10" fmla="*/ 0 w 1693"/>
              <a:gd name="T11" fmla="*/ 1674 h 936"/>
              <a:gd name="T12" fmla="*/ 0 w 1693"/>
              <a:gd name="T13" fmla="*/ 0 h 9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693" h="936">
                <a:moveTo>
                  <a:pt x="0" y="0"/>
                </a:moveTo>
                <a:lnTo>
                  <a:pt x="1538" y="0"/>
                </a:lnTo>
                <a:lnTo>
                  <a:pt x="1693" y="156"/>
                </a:lnTo>
                <a:lnTo>
                  <a:pt x="1693" y="936"/>
                </a:lnTo>
                <a:lnTo>
                  <a:pt x="156" y="936"/>
                </a:lnTo>
                <a:lnTo>
                  <a:pt x="0" y="780"/>
                </a:lnTo>
                <a:lnTo>
                  <a:pt x="0" y="0"/>
                </a:lnTo>
                <a:close/>
              </a:path>
            </a:pathLst>
          </a:custGeom>
          <a:solidFill>
            <a:srgbClr val="8EB4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Магистерская программа «Анализ данных в биологии и медицине»</a:t>
            </a:r>
            <a:endParaRPr lang="en-US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2953910" y="4222031"/>
            <a:ext cx="17604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Партнерские  программы</a:t>
            </a:r>
            <a:endParaRPr lang="en-US" sz="11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Freeform 16"/>
          <p:cNvSpPr>
            <a:spLocks/>
          </p:cNvSpPr>
          <p:nvPr/>
        </p:nvSpPr>
        <p:spPr bwMode="auto">
          <a:xfrm>
            <a:off x="3964922" y="3337947"/>
            <a:ext cx="2519363" cy="993710"/>
          </a:xfrm>
          <a:custGeom>
            <a:avLst/>
            <a:gdLst>
              <a:gd name="T0" fmla="*/ 0 w 1693"/>
              <a:gd name="T1" fmla="*/ 0 h 936"/>
              <a:gd name="T2" fmla="*/ 979 w 1693"/>
              <a:gd name="T3" fmla="*/ 0 h 936"/>
              <a:gd name="T4" fmla="*/ 1077 w 1693"/>
              <a:gd name="T5" fmla="*/ 335 h 936"/>
              <a:gd name="T6" fmla="*/ 1077 w 1693"/>
              <a:gd name="T7" fmla="*/ 2009 h 936"/>
              <a:gd name="T8" fmla="*/ 98 w 1693"/>
              <a:gd name="T9" fmla="*/ 2009 h 936"/>
              <a:gd name="T10" fmla="*/ 0 w 1693"/>
              <a:gd name="T11" fmla="*/ 1674 h 936"/>
              <a:gd name="T12" fmla="*/ 0 w 1693"/>
              <a:gd name="T13" fmla="*/ 0 h 9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693" h="936">
                <a:moveTo>
                  <a:pt x="0" y="0"/>
                </a:moveTo>
                <a:lnTo>
                  <a:pt x="1538" y="0"/>
                </a:lnTo>
                <a:lnTo>
                  <a:pt x="1693" y="156"/>
                </a:lnTo>
                <a:lnTo>
                  <a:pt x="1693" y="936"/>
                </a:lnTo>
                <a:lnTo>
                  <a:pt x="156" y="936"/>
                </a:lnTo>
                <a:lnTo>
                  <a:pt x="0" y="78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Трек в Аспирантской школе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 направлению «Психология»</a:t>
            </a:r>
            <a:endParaRPr lang="en-US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788840" y="5877272"/>
            <a:ext cx="2519363" cy="576064"/>
          </a:xfrm>
          <a:custGeom>
            <a:avLst/>
            <a:gdLst>
              <a:gd name="T0" fmla="*/ 0 w 1693"/>
              <a:gd name="T1" fmla="*/ 0 h 936"/>
              <a:gd name="T2" fmla="*/ 979 w 1693"/>
              <a:gd name="T3" fmla="*/ 0 h 936"/>
              <a:gd name="T4" fmla="*/ 1077 w 1693"/>
              <a:gd name="T5" fmla="*/ 335 h 936"/>
              <a:gd name="T6" fmla="*/ 1077 w 1693"/>
              <a:gd name="T7" fmla="*/ 2009 h 936"/>
              <a:gd name="T8" fmla="*/ 98 w 1693"/>
              <a:gd name="T9" fmla="*/ 2009 h 936"/>
              <a:gd name="T10" fmla="*/ 0 w 1693"/>
              <a:gd name="T11" fmla="*/ 1674 h 936"/>
              <a:gd name="T12" fmla="*/ 0 w 1693"/>
              <a:gd name="T13" fmla="*/ 0 h 9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693" h="936">
                <a:moveTo>
                  <a:pt x="0" y="0"/>
                </a:moveTo>
                <a:lnTo>
                  <a:pt x="1538" y="0"/>
                </a:lnTo>
                <a:lnTo>
                  <a:pt x="1693" y="156"/>
                </a:lnTo>
                <a:lnTo>
                  <a:pt x="1693" y="936"/>
                </a:lnTo>
                <a:lnTo>
                  <a:pt x="156" y="936"/>
                </a:lnTo>
                <a:lnTo>
                  <a:pt x="0" y="7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FF0000"/>
            </a:solidFill>
          </a:ln>
          <a:extLst/>
        </p:spPr>
        <p:txBody>
          <a:bodyPr/>
          <a:lstStyle/>
          <a:p>
            <a:r>
              <a:rPr lang="ru-RU" sz="1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МЭГ центр</a:t>
            </a:r>
            <a:endParaRPr lang="en-US" sz="14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1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(МГППУ</a:t>
            </a:r>
            <a:r>
              <a:rPr lang="en-US" sz="1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ru-RU" sz="1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ВШЭ)</a:t>
            </a:r>
            <a:endParaRPr lang="en-US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14722" y="6011671"/>
            <a:ext cx="10486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Партнерские </a:t>
            </a:r>
          </a:p>
          <a:p>
            <a:r>
              <a:rPr lang="ru-RU" sz="11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лаборатории </a:t>
            </a:r>
            <a:endParaRPr lang="en-US" sz="11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5" name="Picture 5" descr="MagPro-X100_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506" y="477989"/>
            <a:ext cx="809836" cy="944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2" descr="C:\Users\User\Desktop\2014052101290892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6524" y="1902604"/>
            <a:ext cx="1343066" cy="745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6871666" y="1436919"/>
            <a:ext cx="173278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err="1" smtClean="0"/>
              <a:t>Транскраниальная</a:t>
            </a:r>
            <a:r>
              <a:rPr lang="ru-RU" sz="1200" b="1" dirty="0" smtClean="0"/>
              <a:t> магнитная стимуляция</a:t>
            </a:r>
          </a:p>
          <a:p>
            <a:pPr algn="ctr"/>
            <a:endParaRPr lang="en-US" sz="1100" dirty="0"/>
          </a:p>
        </p:txBody>
      </p:sp>
      <p:sp>
        <p:nvSpPr>
          <p:cNvPr id="30" name="TextBox 29"/>
          <p:cNvSpPr txBox="1"/>
          <p:nvPr/>
        </p:nvSpPr>
        <p:spPr>
          <a:xfrm>
            <a:off x="6943674" y="2653552"/>
            <a:ext cx="173278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Многоканальная ЭЭГ</a:t>
            </a:r>
            <a:endParaRPr lang="ru-RU" sz="1100" dirty="0" smtClean="0"/>
          </a:p>
          <a:p>
            <a:pPr algn="ctr"/>
            <a:endParaRPr lang="en-US" sz="1100" dirty="0"/>
          </a:p>
        </p:txBody>
      </p:sp>
      <p:pic>
        <p:nvPicPr>
          <p:cNvPr id="31" name="Picture 5" descr="http://cdn.setup.ru/static/94/5e9fdcc28311e48b17b7d11b3171af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6524" y="2985065"/>
            <a:ext cx="1343066" cy="671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6943674" y="3606679"/>
            <a:ext cx="17327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err="1" smtClean="0"/>
              <a:t>Окулография</a:t>
            </a:r>
            <a:r>
              <a:rPr lang="ru-RU" sz="1200" b="1" dirty="0" smtClean="0"/>
              <a:t> </a:t>
            </a:r>
          </a:p>
        </p:txBody>
      </p:sp>
      <p:pic>
        <p:nvPicPr>
          <p:cNvPr id="33" name="Picture 2" descr="https://scontent-ams3-1.xx.fbcdn.net/hphotos-xpf1/v/t1.0-9/11406962_10204838452786741_8461192418984236723_n.jpg?oh=7eb41d7b9c637c5d369bcbc53d9d9c58&amp;oe=56657AD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249" y="3876243"/>
            <a:ext cx="1313341" cy="8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6871666" y="4675766"/>
            <a:ext cx="173278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Мозг-Компьютер интерфейсы</a:t>
            </a:r>
          </a:p>
          <a:p>
            <a:pPr algn="ctr"/>
            <a:endParaRPr lang="en-US" sz="1100" dirty="0"/>
          </a:p>
        </p:txBody>
      </p:sp>
      <p:pic>
        <p:nvPicPr>
          <p:cNvPr id="35" name="Picture 29" descr="MRI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249" y="5157192"/>
            <a:ext cx="1437852" cy="96849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6939084" y="6183469"/>
            <a:ext cx="173278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Функциональное МРТ</a:t>
            </a:r>
          </a:p>
          <a:p>
            <a:pPr algn="ctr"/>
            <a:endParaRPr lang="en-US" sz="1100" dirty="0">
              <a:solidFill>
                <a:srgbClr val="FF0000"/>
              </a:solidFill>
            </a:endParaRPr>
          </a:p>
        </p:txBody>
      </p:sp>
      <p:pic>
        <p:nvPicPr>
          <p:cNvPr id="37" name="Picture 30" descr="image01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702772"/>
            <a:ext cx="1250158" cy="865044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32" descr="%D0%AD%D0%BC%D0%B1%D0%BB%D0%B5%D0%BC%D0%B0_%D0%9C%D0%BE%D1%81%D0%BA%D0%BE%D0%B2%D1%81%D0%BA%D0%BE%D0%B3%D0%BE_%D0%B3%D0%BE%D1%80%D0%BE%D0%B4%D1%81%D0%BA%D0%BE%D0%B3%D0%BE_%D0%BF%D1%81%D0%B8%D1%85%D0%BE%D0%BB%D0%BE%D0%B3%D0%BE-%D0%BF%D0%B5%D0%B4%D0%B0%D0%B3%D0%BE%D0%B3%D0%B8%D1%87%D0%B5%D1%81%D0%BA%D0%BE%D0%B3%D0%BE_%D1%83%D0%BD%D0%B8%D0%B2%D0%B5%D1%80%D1%81%D0%B8%D1%82%D0%B5%D1%82%D0%B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6218" y="5815374"/>
            <a:ext cx="372219" cy="40950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251520" y="620688"/>
            <a:ext cx="3367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Создание исследовательского института </a:t>
            </a:r>
            <a:endParaRPr lang="en-US" sz="14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Freeform 16"/>
          <p:cNvSpPr>
            <a:spLocks/>
          </p:cNvSpPr>
          <p:nvPr/>
        </p:nvSpPr>
        <p:spPr bwMode="auto">
          <a:xfrm>
            <a:off x="4068861" y="5675650"/>
            <a:ext cx="2519363" cy="993710"/>
          </a:xfrm>
          <a:custGeom>
            <a:avLst/>
            <a:gdLst>
              <a:gd name="T0" fmla="*/ 0 w 1693"/>
              <a:gd name="T1" fmla="*/ 0 h 936"/>
              <a:gd name="T2" fmla="*/ 979 w 1693"/>
              <a:gd name="T3" fmla="*/ 0 h 936"/>
              <a:gd name="T4" fmla="*/ 1077 w 1693"/>
              <a:gd name="T5" fmla="*/ 335 h 936"/>
              <a:gd name="T6" fmla="*/ 1077 w 1693"/>
              <a:gd name="T7" fmla="*/ 2009 h 936"/>
              <a:gd name="T8" fmla="*/ 98 w 1693"/>
              <a:gd name="T9" fmla="*/ 2009 h 936"/>
              <a:gd name="T10" fmla="*/ 0 w 1693"/>
              <a:gd name="T11" fmla="*/ 1674 h 936"/>
              <a:gd name="T12" fmla="*/ 0 w 1693"/>
              <a:gd name="T13" fmla="*/ 0 h 9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693" h="936">
                <a:moveTo>
                  <a:pt x="0" y="0"/>
                </a:moveTo>
                <a:lnTo>
                  <a:pt x="1538" y="0"/>
                </a:lnTo>
                <a:lnTo>
                  <a:pt x="1693" y="156"/>
                </a:lnTo>
                <a:lnTo>
                  <a:pt x="1693" y="936"/>
                </a:lnTo>
                <a:lnTo>
                  <a:pt x="156" y="936"/>
                </a:lnTo>
                <a:lnTo>
                  <a:pt x="0" y="7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FF0000"/>
            </a:solidFill>
          </a:ln>
          <a:extLst/>
        </p:spPr>
        <p:txBody>
          <a:bodyPr/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Новые инструменты стипендиальной поддержки:</a:t>
            </a:r>
          </a:p>
          <a:p>
            <a:pPr algn="ctr"/>
            <a:endParaRPr lang="ru-RU" sz="5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Магистратура-аспирантура  </a:t>
            </a:r>
            <a:endParaRPr lang="en-US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51520" y="116630"/>
            <a:ext cx="8510759" cy="62068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2400" b="1" dirty="0" err="1" smtClean="0">
                <a:solidFill>
                  <a:srgbClr val="005996"/>
                </a:solidFill>
              </a:rPr>
              <a:t>i</a:t>
            </a:r>
            <a:r>
              <a:rPr lang="en-US" sz="2400" b="1" dirty="0" smtClean="0">
                <a:solidFill>
                  <a:srgbClr val="005996"/>
                </a:solidFill>
              </a:rPr>
              <a:t>. </a:t>
            </a:r>
            <a:r>
              <a:rPr lang="ru-RU" sz="2400" b="1" dirty="0" smtClean="0">
                <a:solidFill>
                  <a:srgbClr val="005996"/>
                </a:solidFill>
              </a:rPr>
              <a:t>Видение </a:t>
            </a:r>
            <a:r>
              <a:rPr lang="ru-RU" sz="2400" b="1" dirty="0">
                <a:solidFill>
                  <a:srgbClr val="005996"/>
                </a:solidFill>
              </a:rPr>
              <a:t>САЕ через 5-10 лет</a:t>
            </a:r>
            <a:endParaRPr lang="ru-RU" dirty="0" smtClean="0">
              <a:solidFill>
                <a:srgbClr val="005996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28184" y="188640"/>
            <a:ext cx="259687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Общий исследовательский Центр</a:t>
            </a:r>
          </a:p>
          <a:p>
            <a:pPr algn="ctr"/>
            <a:endParaRPr lang="en-US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82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920300"/>
              </p:ext>
            </p:extLst>
          </p:nvPr>
        </p:nvGraphicFramePr>
        <p:xfrm>
          <a:off x="410950" y="1196752"/>
          <a:ext cx="8322099" cy="40575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0987"/>
                <a:gridCol w="1237778"/>
                <a:gridCol w="1237778"/>
                <a:gridCol w="1237778"/>
                <a:gridCol w="1237778"/>
              </a:tblGrid>
              <a:tr h="504056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</a:p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i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effectLst/>
                          <a:latin typeface="+mj-lt"/>
                        </a:rPr>
                        <a:t>2016</a:t>
                      </a:r>
                      <a:endParaRPr lang="en-US" sz="1400" b="1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effectLst/>
                          <a:latin typeface="+mj-lt"/>
                        </a:rPr>
                        <a:t>2017</a:t>
                      </a:r>
                      <a:endParaRPr lang="en-US" sz="1400" b="1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effectLst/>
                          <a:latin typeface="+mj-lt"/>
                        </a:rPr>
                        <a:t>2018</a:t>
                      </a:r>
                      <a:endParaRPr lang="en-US" sz="1400" b="1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09498">
                <a:tc>
                  <a:txBody>
                    <a:bodyPr/>
                    <a:lstStyle/>
                    <a:p>
                      <a:pPr indent="36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Развитие магистерской программы «</a:t>
                      </a:r>
                      <a:r>
                        <a:rPr lang="en-US" sz="1400" dirty="0" smtClean="0">
                          <a:effectLst/>
                          <a:latin typeface="+mj-lt"/>
                        </a:rPr>
                        <a:t>Cognitive Sciences and Technologies: From Neuron to Cognition»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Х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Х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Х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Х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718694">
                <a:tc>
                  <a:txBody>
                    <a:bodyPr/>
                    <a:lstStyle/>
                    <a:p>
                      <a:pPr indent="36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Развитие трека магистратура-аспирантура, синхронизация образовательной и исследовательских компонент	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Х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Х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787930">
                <a:tc>
                  <a:txBody>
                    <a:bodyPr/>
                    <a:lstStyle/>
                    <a:p>
                      <a:pPr indent="36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Привлечение студентов и аспирантов к работе в научных подразделениях САЕ (НУЛ, НУГ, МЛ, ПУГ и др.)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Х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Х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Х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787930">
                <a:tc>
                  <a:txBody>
                    <a:bodyPr/>
                    <a:lstStyle/>
                    <a:p>
                      <a:pPr marL="0" marR="0" indent="360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Заключение партнерских соглашений с ведущими российскими университетами</a:t>
                      </a:r>
                      <a:endParaRPr lang="en-US" sz="1400" dirty="0" smtClean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indent="36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Х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Х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Х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536" y="188640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ii.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Основные направления развития образовательной деятельности в горизонте 3-х лет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4947" y="5373216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Способы </a:t>
            </a:r>
            <a:r>
              <a:rPr lang="ru-RU" dirty="0"/>
              <a:t>привлечения </a:t>
            </a:r>
            <a:r>
              <a:rPr lang="ru-RU" dirty="0" smtClean="0"/>
              <a:t>ресурсов:  </a:t>
            </a:r>
            <a:r>
              <a:rPr lang="en-US" dirty="0" smtClean="0"/>
              <a:t>Erasmus (+)</a:t>
            </a:r>
            <a:r>
              <a:rPr lang="ru-RU" dirty="0" smtClean="0"/>
              <a:t>, НИР, гранты РНФ, программы мобильности и академического развития ВШЭ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29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88640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iii.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Основные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направления развития исследовательской деятельности в горизонте 3-х лет 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214975"/>
              </p:ext>
            </p:extLst>
          </p:nvPr>
        </p:nvGraphicFramePr>
        <p:xfrm>
          <a:off x="215516" y="846307"/>
          <a:ext cx="8568952" cy="59175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2547"/>
                <a:gridCol w="5615919"/>
                <a:gridCol w="2480486"/>
              </a:tblGrid>
              <a:tr h="350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ПРОЕКТ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ПАРТНЕРЫ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2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3.1.1.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b="1" dirty="0" smtClean="0">
                          <a:effectLst/>
                        </a:rPr>
                        <a:t>НЕЙРОЭКОНОМИКА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(</a:t>
                      </a:r>
                      <a:r>
                        <a:rPr lang="ru-RU" sz="1200" dirty="0">
                          <a:effectLst/>
                        </a:rPr>
                        <a:t>а) </a:t>
                      </a:r>
                      <a:r>
                        <a:rPr lang="ru-RU" sz="1200" dirty="0" err="1">
                          <a:effectLst/>
                        </a:rPr>
                        <a:t>Нейроэкономические</a:t>
                      </a:r>
                      <a:r>
                        <a:rPr lang="ru-RU" sz="1200" dirty="0">
                          <a:effectLst/>
                        </a:rPr>
                        <a:t> модели принятия решения в различных социальных контекстах</a:t>
                      </a:r>
                      <a:r>
                        <a:rPr lang="ru-RU" sz="1200" dirty="0" smtClean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 (б) </a:t>
                      </a:r>
                      <a:r>
                        <a:rPr lang="ru-RU" sz="1200" dirty="0" err="1">
                          <a:effectLst/>
                        </a:rPr>
                        <a:t>Просоциальное</a:t>
                      </a:r>
                      <a:r>
                        <a:rPr lang="ru-RU" sz="1200" dirty="0">
                          <a:effectLst/>
                        </a:rPr>
                        <a:t> и антиобщественное поведение: мотивы, факторы, приложения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École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normale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supérieure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– Paris </a:t>
                      </a:r>
                      <a:r>
                        <a:rPr lang="ru-RU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и </a:t>
                      </a:r>
                      <a:r>
                        <a:rPr lang="en-US" sz="11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Charité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- </a:t>
                      </a:r>
                      <a:r>
                        <a:rPr lang="en-US" sz="11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Universitätsmedizin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Berlin </a:t>
                      </a:r>
                      <a:r>
                        <a:rPr lang="ru-RU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и Центр Неврологии РАН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Х.Хеннинг</a:t>
                      </a:r>
                      <a:r>
                        <a:rPr lang="ru-RU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-Шмидт (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Bonn university</a:t>
                      </a:r>
                      <a:r>
                        <a:rPr lang="ru-RU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), </a:t>
                      </a:r>
                      <a:r>
                        <a:rPr lang="ru-RU" sz="11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Д.Гримальда</a:t>
                      </a:r>
                      <a:r>
                        <a:rPr lang="ru-RU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1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Д.Хаузер</a:t>
                      </a:r>
                      <a:r>
                        <a:rPr lang="ru-RU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George Mason university)</a:t>
                      </a:r>
                      <a:r>
                        <a:rPr lang="ru-RU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 и др.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9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3.1.2.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КОННЕКТОМИКА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Динамическая </a:t>
                      </a:r>
                      <a:r>
                        <a:rPr lang="ru-RU" sz="1200" dirty="0" err="1">
                          <a:effectLst/>
                        </a:rPr>
                        <a:t>коннектомика</a:t>
                      </a:r>
                      <a:r>
                        <a:rPr lang="ru-RU" sz="1200" dirty="0">
                          <a:effectLst/>
                        </a:rPr>
                        <a:t> головного мозга в норме и патологии: алгоритмы, экспериментальные парадигмы и </a:t>
                      </a:r>
                      <a:r>
                        <a:rPr lang="ru-RU" sz="1200" dirty="0" smtClean="0">
                          <a:effectLst/>
                        </a:rPr>
                        <a:t>инструменты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МЭГ-центр (МГППУ)/, и НИИ нейрохирургии имени Н. Н. Бурденко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464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3.1.3.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ВОСПРИЯТИЕ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(</a:t>
                      </a:r>
                      <a:r>
                        <a:rPr lang="ru-RU" sz="1200" dirty="0">
                          <a:effectLst/>
                        </a:rPr>
                        <a:t>а) Статистические репрезентации информации в восприятии и зрительной памяти </a:t>
                      </a:r>
                      <a:endParaRPr lang="ru-RU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(</a:t>
                      </a:r>
                      <a:r>
                        <a:rPr lang="ru-RU" sz="1200" dirty="0">
                          <a:effectLst/>
                        </a:rPr>
                        <a:t>б) </a:t>
                      </a:r>
                      <a:r>
                        <a:rPr lang="ru-RU" sz="1200" dirty="0" err="1">
                          <a:effectLst/>
                        </a:rPr>
                        <a:t>Предвнимательные</a:t>
                      </a:r>
                      <a:r>
                        <a:rPr lang="ru-RU" sz="1200" dirty="0">
                          <a:effectLst/>
                        </a:rPr>
                        <a:t> (сенсорные) и </a:t>
                      </a:r>
                      <a:r>
                        <a:rPr lang="ru-RU" sz="1200" dirty="0" err="1">
                          <a:effectLst/>
                        </a:rPr>
                        <a:t>мнемические</a:t>
                      </a:r>
                      <a:r>
                        <a:rPr lang="ru-RU" sz="1200" dirty="0">
                          <a:effectLst/>
                        </a:rPr>
                        <a:t> факторы управляемого зрительного поиска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Hee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Yeon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Im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(Harvard Medical School, </a:t>
                      </a:r>
                      <a:r>
                        <a:rPr lang="ru-RU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США), 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Timothy Brady (University of California San Diego, </a:t>
                      </a:r>
                      <a:r>
                        <a:rPr lang="ru-RU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США),  и др.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Jeremy Wolfe (Brigham &amp; Women’s Hospital, Harvard Medical School, </a:t>
                      </a:r>
                      <a:r>
                        <a:rPr lang="ru-RU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США), 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Ruth </a:t>
                      </a:r>
                      <a:r>
                        <a:rPr lang="en-US" sz="11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Rosenholtz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(MIT, </a:t>
                      </a:r>
                      <a:r>
                        <a:rPr lang="ru-RU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США)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1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 </a:t>
                      </a:r>
                      <a:r>
                        <a:rPr lang="en-US" sz="1100">
                          <a:effectLst/>
                        </a:rPr>
                        <a:t>3.1.4.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МОЗГ-КОМПЬЮТЕР ИНТЕРФЕЙС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Универсальный </a:t>
                      </a:r>
                      <a:r>
                        <a:rPr lang="ru-RU" sz="1400" dirty="0">
                          <a:effectLst/>
                        </a:rPr>
                        <a:t>«мозг-компьютер интерфейс» с обратной связью для индивидуального и коллективного пользования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Медицинский Центр </a:t>
                      </a:r>
                      <a:r>
                        <a:rPr lang="ru-RU" sz="11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Duke</a:t>
                      </a:r>
                      <a:r>
                        <a:rPr lang="ru-RU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University</a:t>
                      </a:r>
                      <a:r>
                        <a:rPr lang="ru-RU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(США)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2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3.1.5.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РЕЧЬ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(</a:t>
                      </a:r>
                      <a:r>
                        <a:rPr lang="ru-RU" sz="1200" dirty="0">
                          <a:effectLst/>
                        </a:rPr>
                        <a:t>а) </a:t>
                      </a:r>
                      <a:r>
                        <a:rPr lang="ru-RU" sz="1200" dirty="0" err="1">
                          <a:effectLst/>
                        </a:rPr>
                        <a:t>Нейрональные</a:t>
                      </a:r>
                      <a:r>
                        <a:rPr lang="ru-RU" sz="1200" dirty="0">
                          <a:effectLst/>
                        </a:rPr>
                        <a:t> основы грамматики языка: универсальные и </a:t>
                      </a:r>
                      <a:r>
                        <a:rPr lang="ru-RU" sz="1200" dirty="0" err="1">
                          <a:effectLst/>
                        </a:rPr>
                        <a:t>частноязыковые</a:t>
                      </a:r>
                      <a:r>
                        <a:rPr lang="ru-RU" sz="1200" dirty="0">
                          <a:effectLst/>
                        </a:rPr>
                        <a:t> эффекты 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 (б) Мозговые основы патологии речи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Мария </a:t>
                      </a:r>
                      <a:r>
                        <a:rPr lang="ru-RU" sz="11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Полински</a:t>
                      </a:r>
                      <a:r>
                        <a:rPr lang="ru-RU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1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Harward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university) </a:t>
                      </a:r>
                      <a:r>
                        <a:rPr lang="ru-RU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ru-RU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др.</a:t>
                      </a:r>
                      <a:endParaRPr lang="en-US" sz="1100" baseline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Рулин</a:t>
                      </a:r>
                      <a:r>
                        <a:rPr lang="ru-RU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Бастиаансе</a:t>
                      </a:r>
                      <a:r>
                        <a:rPr lang="ru-RU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Groningen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university)</a:t>
                      </a:r>
                      <a:r>
                        <a:rPr lang="ru-RU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; Марко </a:t>
                      </a:r>
                      <a:r>
                        <a:rPr lang="ru-RU" sz="11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Катани</a:t>
                      </a:r>
                      <a:r>
                        <a:rPr lang="ru-RU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Kings Collage London) </a:t>
                      </a:r>
                      <a:r>
                        <a:rPr lang="ru-RU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др.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714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510759" cy="62068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b="1" dirty="0" smtClean="0">
                <a:solidFill>
                  <a:srgbClr val="005996"/>
                </a:solidFill>
              </a:rPr>
              <a:t>I</a:t>
            </a:r>
            <a:r>
              <a:rPr lang="en-US" sz="2400" b="1" dirty="0" smtClean="0">
                <a:solidFill>
                  <a:srgbClr val="005996"/>
                </a:solidFill>
              </a:rPr>
              <a:t>v</a:t>
            </a:r>
            <a:r>
              <a:rPr lang="en-US" b="1" dirty="0" smtClean="0">
                <a:solidFill>
                  <a:srgbClr val="005996"/>
                </a:solidFill>
              </a:rPr>
              <a:t>. </a:t>
            </a:r>
            <a:r>
              <a:rPr lang="ru-RU" b="1" dirty="0">
                <a:solidFill>
                  <a:srgbClr val="005996"/>
                </a:solidFill>
              </a:rPr>
              <a:t>Ключевые подразделения САЕ, кадровая политика САЕ </a:t>
            </a:r>
            <a:endParaRPr lang="ru-RU" sz="1400" b="1" dirty="0" smtClean="0">
              <a:solidFill>
                <a:srgbClr val="005996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839414"/>
              </p:ext>
            </p:extLst>
          </p:nvPr>
        </p:nvGraphicFramePr>
        <p:xfrm>
          <a:off x="395536" y="902636"/>
          <a:ext cx="8435284" cy="10862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33464"/>
                <a:gridCol w="966970"/>
                <a:gridCol w="966970"/>
                <a:gridCol w="966970"/>
                <a:gridCol w="966970"/>
                <a:gridCol w="966970"/>
                <a:gridCol w="966970"/>
              </a:tblGrid>
              <a:tr h="543102">
                <a:tc>
                  <a:txBody>
                    <a:bodyPr/>
                    <a:lstStyle/>
                    <a:p>
                      <a:pPr indent="360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450215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2015</a:t>
                      </a:r>
                      <a:endParaRPr lang="en-US" sz="1400" b="1" i="0" kern="1200" dirty="0" smtClean="0">
                        <a:solidFill>
                          <a:schemeClr val="lt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effectLst/>
                          <a:latin typeface="+mj-lt"/>
                        </a:rPr>
                        <a:t>2016</a:t>
                      </a:r>
                      <a:endParaRPr lang="en-US" sz="1400" b="1" i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effectLst/>
                          <a:latin typeface="+mj-lt"/>
                        </a:rPr>
                        <a:t>2017</a:t>
                      </a:r>
                      <a:endParaRPr lang="en-US" sz="1400" b="1" i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effectLst/>
                          <a:latin typeface="+mj-lt"/>
                        </a:rPr>
                        <a:t>2018</a:t>
                      </a:r>
                      <a:endParaRPr lang="en-US" sz="1400" b="1" i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effectLst/>
                          <a:latin typeface="+mj-lt"/>
                        </a:rPr>
                        <a:t>2019</a:t>
                      </a:r>
                      <a:endParaRPr lang="en-US" sz="1400" b="1" i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effectLst/>
                          <a:latin typeface="+mj-lt"/>
                        </a:rPr>
                        <a:t>2020</a:t>
                      </a:r>
                      <a:endParaRPr lang="en-US" sz="1400" b="1" i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43102">
                <a:tc>
                  <a:txBody>
                    <a:bodyPr/>
                    <a:lstStyle/>
                    <a:p>
                      <a:pPr indent="360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Доля обладателей степени </a:t>
                      </a:r>
                      <a:r>
                        <a:rPr lang="ru-RU" sz="1200" dirty="0" err="1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PhD</a:t>
                      </a:r>
                      <a:r>
                        <a:rPr lang="ru-RU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зарубежных университетов 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46,%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50,%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54,%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65,%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75,%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86,4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Freeform 16"/>
          <p:cNvSpPr>
            <a:spLocks/>
          </p:cNvSpPr>
          <p:nvPr/>
        </p:nvSpPr>
        <p:spPr bwMode="auto">
          <a:xfrm>
            <a:off x="470474" y="2430943"/>
            <a:ext cx="1584176" cy="691277"/>
          </a:xfrm>
          <a:custGeom>
            <a:avLst/>
            <a:gdLst>
              <a:gd name="T0" fmla="*/ 0 w 1693"/>
              <a:gd name="T1" fmla="*/ 0 h 936"/>
              <a:gd name="T2" fmla="*/ 979 w 1693"/>
              <a:gd name="T3" fmla="*/ 0 h 936"/>
              <a:gd name="T4" fmla="*/ 1077 w 1693"/>
              <a:gd name="T5" fmla="*/ 335 h 936"/>
              <a:gd name="T6" fmla="*/ 1077 w 1693"/>
              <a:gd name="T7" fmla="*/ 2009 h 936"/>
              <a:gd name="T8" fmla="*/ 98 w 1693"/>
              <a:gd name="T9" fmla="*/ 2009 h 936"/>
              <a:gd name="T10" fmla="*/ 0 w 1693"/>
              <a:gd name="T11" fmla="*/ 1674 h 936"/>
              <a:gd name="T12" fmla="*/ 0 w 1693"/>
              <a:gd name="T13" fmla="*/ 0 h 9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693" h="936">
                <a:moveTo>
                  <a:pt x="0" y="0"/>
                </a:moveTo>
                <a:lnTo>
                  <a:pt x="1538" y="0"/>
                </a:lnTo>
                <a:lnTo>
                  <a:pt x="1693" y="156"/>
                </a:lnTo>
                <a:lnTo>
                  <a:pt x="1693" y="936"/>
                </a:lnTo>
                <a:lnTo>
                  <a:pt x="156" y="936"/>
                </a:lnTo>
                <a:lnTo>
                  <a:pt x="0" y="78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anchor="ctr" anchorCtr="0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Центр </a:t>
            </a:r>
          </a:p>
          <a:p>
            <a:pPr algn="ctr"/>
            <a:r>
              <a:rPr lang="ru-RU" sz="11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Нейроэкономики</a:t>
            </a:r>
            <a:r>
              <a:rPr lang="ru-RU" sz="11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1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reeform 16"/>
          <p:cNvSpPr>
            <a:spLocks/>
          </p:cNvSpPr>
          <p:nvPr/>
        </p:nvSpPr>
        <p:spPr bwMode="auto">
          <a:xfrm>
            <a:off x="2262581" y="2430943"/>
            <a:ext cx="1584176" cy="691277"/>
          </a:xfrm>
          <a:custGeom>
            <a:avLst/>
            <a:gdLst>
              <a:gd name="T0" fmla="*/ 0 w 1693"/>
              <a:gd name="T1" fmla="*/ 0 h 936"/>
              <a:gd name="T2" fmla="*/ 979 w 1693"/>
              <a:gd name="T3" fmla="*/ 0 h 936"/>
              <a:gd name="T4" fmla="*/ 1077 w 1693"/>
              <a:gd name="T5" fmla="*/ 335 h 936"/>
              <a:gd name="T6" fmla="*/ 1077 w 1693"/>
              <a:gd name="T7" fmla="*/ 2009 h 936"/>
              <a:gd name="T8" fmla="*/ 98 w 1693"/>
              <a:gd name="T9" fmla="*/ 2009 h 936"/>
              <a:gd name="T10" fmla="*/ 0 w 1693"/>
              <a:gd name="T11" fmla="*/ 1674 h 936"/>
              <a:gd name="T12" fmla="*/ 0 w 1693"/>
              <a:gd name="T13" fmla="*/ 0 h 9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693" h="936">
                <a:moveTo>
                  <a:pt x="0" y="0"/>
                </a:moveTo>
                <a:lnTo>
                  <a:pt x="1538" y="0"/>
                </a:lnTo>
                <a:lnTo>
                  <a:pt x="1693" y="156"/>
                </a:lnTo>
                <a:lnTo>
                  <a:pt x="1693" y="936"/>
                </a:lnTo>
                <a:lnTo>
                  <a:pt x="156" y="936"/>
                </a:lnTo>
                <a:lnTo>
                  <a:pt x="0" y="78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anchor="ctr" anchorCtr="0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Лаборатория Психолингвистики</a:t>
            </a:r>
            <a:endParaRPr lang="en-US" sz="11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Freeform 16"/>
          <p:cNvSpPr>
            <a:spLocks/>
          </p:cNvSpPr>
          <p:nvPr/>
        </p:nvSpPr>
        <p:spPr bwMode="auto">
          <a:xfrm>
            <a:off x="4211960" y="2430943"/>
            <a:ext cx="2088232" cy="691277"/>
          </a:xfrm>
          <a:custGeom>
            <a:avLst/>
            <a:gdLst>
              <a:gd name="T0" fmla="*/ 0 w 1693"/>
              <a:gd name="T1" fmla="*/ 0 h 936"/>
              <a:gd name="T2" fmla="*/ 979 w 1693"/>
              <a:gd name="T3" fmla="*/ 0 h 936"/>
              <a:gd name="T4" fmla="*/ 1077 w 1693"/>
              <a:gd name="T5" fmla="*/ 335 h 936"/>
              <a:gd name="T6" fmla="*/ 1077 w 1693"/>
              <a:gd name="T7" fmla="*/ 2009 h 936"/>
              <a:gd name="T8" fmla="*/ 98 w 1693"/>
              <a:gd name="T9" fmla="*/ 2009 h 936"/>
              <a:gd name="T10" fmla="*/ 0 w 1693"/>
              <a:gd name="T11" fmla="*/ 1674 h 936"/>
              <a:gd name="T12" fmla="*/ 0 w 1693"/>
              <a:gd name="T13" fmla="*/ 0 h 9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693" h="936">
                <a:moveTo>
                  <a:pt x="0" y="0"/>
                </a:moveTo>
                <a:lnTo>
                  <a:pt x="1538" y="0"/>
                </a:lnTo>
                <a:lnTo>
                  <a:pt x="1693" y="156"/>
                </a:lnTo>
                <a:lnTo>
                  <a:pt x="1693" y="936"/>
                </a:lnTo>
                <a:lnTo>
                  <a:pt x="156" y="936"/>
                </a:lnTo>
                <a:lnTo>
                  <a:pt x="0" y="7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 anchorCtr="0"/>
          <a:lstStyle/>
          <a:p>
            <a:pPr algn="ctr"/>
            <a:r>
              <a:rPr lang="ru-RU" sz="1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Научно-учебная лаборатория когнитивных исследований</a:t>
            </a:r>
            <a:endParaRPr lang="en-US" sz="11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Freeform 16"/>
          <p:cNvSpPr>
            <a:spLocks/>
          </p:cNvSpPr>
          <p:nvPr/>
        </p:nvSpPr>
        <p:spPr bwMode="auto">
          <a:xfrm>
            <a:off x="6516216" y="2430943"/>
            <a:ext cx="2448272" cy="691277"/>
          </a:xfrm>
          <a:custGeom>
            <a:avLst/>
            <a:gdLst>
              <a:gd name="T0" fmla="*/ 0 w 1693"/>
              <a:gd name="T1" fmla="*/ 0 h 936"/>
              <a:gd name="T2" fmla="*/ 979 w 1693"/>
              <a:gd name="T3" fmla="*/ 0 h 936"/>
              <a:gd name="T4" fmla="*/ 1077 w 1693"/>
              <a:gd name="T5" fmla="*/ 335 h 936"/>
              <a:gd name="T6" fmla="*/ 1077 w 1693"/>
              <a:gd name="T7" fmla="*/ 2009 h 936"/>
              <a:gd name="T8" fmla="*/ 98 w 1693"/>
              <a:gd name="T9" fmla="*/ 2009 h 936"/>
              <a:gd name="T10" fmla="*/ 0 w 1693"/>
              <a:gd name="T11" fmla="*/ 1674 h 936"/>
              <a:gd name="T12" fmla="*/ 0 w 1693"/>
              <a:gd name="T13" fmla="*/ 0 h 9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693" h="936">
                <a:moveTo>
                  <a:pt x="0" y="0"/>
                </a:moveTo>
                <a:lnTo>
                  <a:pt x="1538" y="0"/>
                </a:lnTo>
                <a:lnTo>
                  <a:pt x="1693" y="156"/>
                </a:lnTo>
                <a:lnTo>
                  <a:pt x="1693" y="936"/>
                </a:lnTo>
                <a:lnTo>
                  <a:pt x="156" y="936"/>
                </a:lnTo>
                <a:lnTo>
                  <a:pt x="0" y="7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anchor="ctr" anchorCtr="0"/>
          <a:lstStyle/>
          <a:p>
            <a:pPr algn="ctr"/>
            <a:r>
              <a:rPr lang="ru-RU" sz="1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Лаборатория экспериментальной и поведенческой экономики</a:t>
            </a:r>
            <a:endParaRPr lang="en-US" sz="11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0052" y="2136830"/>
            <a:ext cx="1415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Подразделения</a:t>
            </a:r>
            <a:endParaRPr lang="en-US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780369"/>
              </p:ext>
            </p:extLst>
          </p:nvPr>
        </p:nvGraphicFramePr>
        <p:xfrm>
          <a:off x="323528" y="3288958"/>
          <a:ext cx="8640960" cy="29299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2288"/>
                <a:gridCol w="6048672"/>
              </a:tblGrid>
              <a:tr h="864096">
                <a:tc>
                  <a:txBody>
                    <a:bodyPr/>
                    <a:lstStyle/>
                    <a:p>
                      <a:pPr indent="360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Наем научно-педагогических работников (преподавателей, исследователей) на международном академическом рынке 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-RU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Численность 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научно-педагогических работников (преподавателей, исследователей, нанятых на международном академическом 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рынке)</a:t>
                      </a:r>
                      <a:endParaRPr lang="en-US" sz="1400" b="0" i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indent="0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2016 г. – 3, 2017 г. – 3, 2018 г. – 4, 2019 г. – 4, 2020 г. – 4 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kern="120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Поддержка </a:t>
                      </a:r>
                      <a:r>
                        <a:rPr lang="en-US" sz="1400" b="0" kern="120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CAS</a:t>
                      </a:r>
                    </a:p>
                    <a:p>
                      <a:pPr indent="0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 </a:t>
                      </a:r>
                      <a:endParaRPr lang="en-US" sz="14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18694">
                <a:tc>
                  <a:txBody>
                    <a:bodyPr/>
                    <a:lstStyle/>
                    <a:p>
                      <a:pPr indent="36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Наем </a:t>
                      </a:r>
                      <a:r>
                        <a:rPr lang="ru-RU" sz="1400" dirty="0" err="1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постдоков</a:t>
                      </a:r>
                      <a:r>
                        <a:rPr lang="ru-R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на международном рынке труда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Численность нанятых </a:t>
                      </a:r>
                      <a:r>
                        <a:rPr lang="ru-RU" sz="1400" b="0" dirty="0" err="1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постдоков</a:t>
                      </a:r>
                      <a:endParaRPr lang="ru-RU" sz="1400" b="0" dirty="0" smtClean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2016 </a:t>
                      </a:r>
                      <a:r>
                        <a:rPr lang="ru-RU" sz="14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г. –  5, 2017 г. – 7, 2018 г. – 6, 2019 г. – 6, 2020  г. – 6</a:t>
                      </a:r>
                      <a:r>
                        <a:rPr lang="en-US" sz="14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Поддержка </a:t>
                      </a:r>
                      <a:r>
                        <a:rPr lang="en-US" sz="14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</a:t>
                      </a:r>
                      <a:endParaRPr lang="en-US" sz="1200" b="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7930">
                <a:tc>
                  <a:txBody>
                    <a:bodyPr/>
                    <a:lstStyle/>
                    <a:p>
                      <a:pPr indent="36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Приглашение профессоров и научных сотрудников для чтения лекций и проведения исследований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Численность профессоров и научных сотрудников, приглашенных для чтения лекций и проведения исследований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2016 г. –  8, 2017 г. – 13, 2018г. – 7, 2019 г. – 10, 2020 г. – 10</a:t>
                      </a:r>
                      <a:r>
                        <a:rPr lang="en-US" sz="14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Поддержка </a:t>
                      </a:r>
                      <a:r>
                        <a:rPr lang="ru-RU" sz="14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ЦБ</a:t>
                      </a:r>
                      <a:endParaRPr lang="en-US" sz="1400" b="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663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v.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Ключевые показатели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686621"/>
              </p:ext>
            </p:extLst>
          </p:nvPr>
        </p:nvGraphicFramePr>
        <p:xfrm>
          <a:off x="251520" y="764704"/>
          <a:ext cx="8435284" cy="58378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33464"/>
                <a:gridCol w="966970"/>
                <a:gridCol w="966970"/>
                <a:gridCol w="966970"/>
                <a:gridCol w="966970"/>
                <a:gridCol w="966970"/>
                <a:gridCol w="966970"/>
              </a:tblGrid>
              <a:tr h="576064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450215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2015</a:t>
                      </a:r>
                      <a:endParaRPr lang="en-US" sz="1400" b="1" i="0" kern="1200" dirty="0" smtClean="0">
                        <a:solidFill>
                          <a:schemeClr val="lt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i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effectLst/>
                          <a:latin typeface="+mj-lt"/>
                        </a:rPr>
                        <a:t>2016</a:t>
                      </a:r>
                      <a:endParaRPr lang="en-US" sz="1400" b="1" i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effectLst/>
                          <a:latin typeface="+mj-lt"/>
                        </a:rPr>
                        <a:t>2017</a:t>
                      </a:r>
                      <a:endParaRPr lang="en-US" sz="1400" b="1" i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effectLst/>
                          <a:latin typeface="+mj-lt"/>
                        </a:rPr>
                        <a:t>2018</a:t>
                      </a:r>
                      <a:endParaRPr lang="en-US" sz="1400" b="1" i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effectLst/>
                          <a:latin typeface="+mj-lt"/>
                        </a:rPr>
                        <a:t>2019</a:t>
                      </a:r>
                      <a:endParaRPr lang="en-US" sz="1400" b="1" i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effectLst/>
                          <a:latin typeface="+mj-lt"/>
                        </a:rPr>
                        <a:t>2020</a:t>
                      </a:r>
                      <a:endParaRPr lang="en-US" sz="1400" b="1" i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4096">
                <a:tc>
                  <a:txBody>
                    <a:bodyPr/>
                    <a:lstStyle/>
                    <a:p>
                      <a:pPr indent="360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Количество публикаций в базе данных 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Web of Science</a:t>
                      </a:r>
                      <a:r>
                        <a:rPr lang="ru-RU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на одного </a:t>
                      </a:r>
                      <a:r>
                        <a:rPr lang="ru-RU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ППС </a:t>
                      </a:r>
                      <a:r>
                        <a:rPr lang="ru-RU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САЕ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2,85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3,25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4,32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5,21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5,79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6,28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8694">
                <a:tc>
                  <a:txBody>
                    <a:bodyPr/>
                    <a:lstStyle/>
                    <a:p>
                      <a:pPr indent="360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Количество публикаций в базе данных 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Scopus</a:t>
                      </a:r>
                      <a:r>
                        <a:rPr lang="ru-RU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на одного </a:t>
                      </a:r>
                      <a:r>
                        <a:rPr lang="ru-RU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ППС САЕ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2,85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3,51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4,08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4,65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5,19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5,56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7930">
                <a:tc>
                  <a:txBody>
                    <a:bodyPr/>
                    <a:lstStyle/>
                    <a:p>
                      <a:pPr indent="360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Средний показатель цитируемости на одного </a:t>
                      </a:r>
                      <a:r>
                        <a:rPr lang="ru-RU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ППС САЕ</a:t>
                      </a:r>
                      <a:r>
                        <a:rPr lang="ru-RU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рассчитываемый  по</a:t>
                      </a:r>
                      <a:r>
                        <a:rPr lang="ru-RU" sz="12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базе </a:t>
                      </a:r>
                      <a:r>
                        <a:rPr lang="ru-RU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данных 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Web of Science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4,55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5,66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7,46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10,32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13,12</a:t>
                      </a: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15,87</a:t>
                      </a: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7930">
                <a:tc>
                  <a:txBody>
                    <a:bodyPr/>
                    <a:lstStyle/>
                    <a:p>
                      <a:pPr marL="0" marR="0" indent="360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Средний показатель цитируемости на одного научно-педагогического работника САЕ, рассчитываемый по базе данных </a:t>
                      </a:r>
                      <a:r>
                        <a:rPr lang="en-US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Scopus</a:t>
                      </a:r>
                    </a:p>
                    <a:p>
                      <a:pPr indent="360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5,09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6,33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7,53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9,35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11,09</a:t>
                      </a:r>
                      <a:endParaRPr lang="en-US" sz="1200">
                        <a:solidFill>
                          <a:schemeClr val="accent6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14,53</a:t>
                      </a:r>
                      <a:endParaRPr lang="en-US" sz="1200" dirty="0">
                        <a:solidFill>
                          <a:schemeClr val="accent6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7930">
                <a:tc>
                  <a:txBody>
                    <a:bodyPr/>
                    <a:lstStyle/>
                    <a:p>
                      <a:pPr indent="360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Доля обладателей степени </a:t>
                      </a:r>
                      <a:r>
                        <a:rPr lang="ru-RU" sz="1200" dirty="0" err="1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PhD</a:t>
                      </a:r>
                      <a:r>
                        <a:rPr lang="ru-RU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зарубежных университетов 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,%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,%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,%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,%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,%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86,4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7930">
                <a:tc>
                  <a:txBody>
                    <a:bodyPr/>
                    <a:lstStyle/>
                    <a:p>
                      <a:pPr indent="360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Доля иностранных студентов, обучающихся на основных образовательных программах, реализуемых САЕ (считается с учетом студентов из стран СНГ)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14,3%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12,5%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18,0%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20,0%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25,0%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28,6%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66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832733"/>
              </p:ext>
            </p:extLst>
          </p:nvPr>
        </p:nvGraphicFramePr>
        <p:xfrm>
          <a:off x="385190" y="836712"/>
          <a:ext cx="8435282" cy="1944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6224"/>
                <a:gridCol w="1069843"/>
                <a:gridCol w="1069843"/>
                <a:gridCol w="1069843"/>
                <a:gridCol w="1069843"/>
                <a:gridCol w="1069843"/>
                <a:gridCol w="1069843"/>
              </a:tblGrid>
              <a:tr h="432048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effectLst/>
                          <a:latin typeface="+mn-lt"/>
                        </a:rPr>
                        <a:t>2015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effectLst/>
                          <a:latin typeface="+mn-lt"/>
                        </a:rPr>
                        <a:t>2016</a:t>
                      </a:r>
                      <a:endParaRPr lang="en-US" sz="1400" b="1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effectLst/>
                          <a:latin typeface="+mn-lt"/>
                        </a:rPr>
                        <a:t>2017</a:t>
                      </a:r>
                      <a:endParaRPr lang="en-US" sz="1400" b="1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effectLst/>
                          <a:latin typeface="+mn-lt"/>
                        </a:rPr>
                        <a:t>2018</a:t>
                      </a:r>
                      <a:endParaRPr lang="en-US" sz="1400" b="1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effectLst/>
                          <a:latin typeface="+mn-lt"/>
                        </a:rPr>
                        <a:t>2019</a:t>
                      </a:r>
                      <a:endParaRPr lang="en-US" sz="1400" b="1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effectLst/>
                          <a:latin typeface="+mn-lt"/>
                        </a:rPr>
                        <a:t>2020</a:t>
                      </a:r>
                      <a:endParaRPr lang="en-US" sz="1600" b="1" i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QS 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«Social Sciences &amp; Management»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161</a:t>
                      </a:r>
                      <a:endParaRPr lang="en-US" sz="11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151-200</a:t>
                      </a:r>
                      <a:endParaRPr lang="en-US" sz="11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151-200</a:t>
                      </a:r>
                      <a:endParaRPr lang="en-US" sz="11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101-150</a:t>
                      </a:r>
                      <a:endParaRPr lang="en-US" sz="11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51-100</a:t>
                      </a:r>
                      <a:endParaRPr lang="en-US" sz="11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51-100</a:t>
                      </a:r>
                      <a:endParaRPr lang="en-US" sz="11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QS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en-US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Psychology</a:t>
                      </a: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»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=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151-200</a:t>
                      </a:r>
                      <a:endParaRPr lang="en-US" sz="11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151-200</a:t>
                      </a:r>
                      <a:endParaRPr lang="en-US" sz="11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101-150</a:t>
                      </a: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QS </a:t>
                      </a: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4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Economics</a:t>
                      </a: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&amp; </a:t>
                      </a:r>
                      <a:r>
                        <a:rPr lang="ru-RU" sz="14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Econometrics</a:t>
                      </a: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»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151-200</a:t>
                      </a:r>
                      <a:endParaRPr lang="en-US" sz="11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151-200</a:t>
                      </a:r>
                      <a:endParaRPr lang="en-US" sz="11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151-200</a:t>
                      </a:r>
                      <a:endParaRPr lang="en-US" sz="11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101-150</a:t>
                      </a:r>
                      <a:endParaRPr lang="en-US" sz="11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101-150</a:t>
                      </a:r>
                      <a:endParaRPr lang="en-US" sz="11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51-100</a:t>
                      </a:r>
                      <a:endParaRPr lang="en-US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536" y="188640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Продвижение в рейтингах 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645024"/>
            <a:ext cx="71628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50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610318"/>
              </p:ext>
            </p:extLst>
          </p:nvPr>
        </p:nvGraphicFramePr>
        <p:xfrm>
          <a:off x="179512" y="2636912"/>
          <a:ext cx="8726783" cy="23637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4223"/>
                <a:gridCol w="4170473"/>
                <a:gridCol w="2462087"/>
              </a:tblGrid>
              <a:tr h="576064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Сценарий 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Ресурсы 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effectLst/>
                          <a:latin typeface="+mj-lt"/>
                        </a:rPr>
                        <a:t>2020</a:t>
                      </a:r>
                      <a:endParaRPr lang="en-US" sz="1400" b="1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09498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Оптимистический </a:t>
                      </a: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Выше ДК</a:t>
                      </a:r>
                      <a:endParaRPr lang="en-US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1600" lvl="1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 Мега-грант</a:t>
                      </a:r>
                      <a:r>
                        <a:rPr lang="en-US" sz="1400" dirty="0" smtClean="0">
                          <a:effectLst/>
                          <a:latin typeface="+mj-lt"/>
                        </a:rPr>
                        <a:t>/</a:t>
                      </a:r>
                      <a:r>
                        <a:rPr lang="ru-RU" sz="1400" dirty="0" smtClean="0">
                          <a:effectLst/>
                          <a:latin typeface="+mj-lt"/>
                        </a:rPr>
                        <a:t>аналог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ОК</a:t>
                      </a:r>
                      <a:endParaRPr lang="ru-RU" sz="2400" b="1" dirty="0" smtClean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  <a:p>
                      <a:pPr marL="21600" lvl="1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Проекты </a:t>
                      </a:r>
                      <a:r>
                        <a:rPr lang="ru-RU" sz="1400" dirty="0" err="1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МинОбразования</a:t>
                      </a:r>
                      <a:r>
                        <a:rPr lang="ru-RU" sz="14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среди САЕ </a:t>
                      </a:r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</a:t>
                      </a:r>
                      <a:endParaRPr lang="ru-RU" sz="1400" b="1" baseline="0" dirty="0" smtClean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21600" lvl="1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Проекты НТИ «</a:t>
                      </a:r>
                      <a:r>
                        <a:rPr lang="ru-RU" sz="1400" baseline="0" dirty="0" err="1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Нейронет</a:t>
                      </a:r>
                      <a:r>
                        <a:rPr lang="ru-RU" sz="14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» </a:t>
                      </a:r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</a:t>
                      </a:r>
                      <a:endParaRPr lang="ru-RU" sz="1400" baseline="0" dirty="0" smtClean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21600" lvl="1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Индустриальный партнер </a:t>
                      </a:r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</a:t>
                      </a:r>
                      <a:endParaRPr lang="en-US" sz="1400" baseline="0" dirty="0" smtClean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21600" lvl="1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Erasmus Plus</a:t>
                      </a:r>
                      <a:r>
                        <a:rPr lang="ru-RU" sz="14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</a:t>
                      </a:r>
                      <a:endParaRPr lang="ru-RU" sz="1400" baseline="0" dirty="0" smtClean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21600" lvl="1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Гранты РНФ </a:t>
                      </a:r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</a:t>
                      </a:r>
                      <a:endParaRPr lang="ru-RU" sz="1400" baseline="0" dirty="0" smtClean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21600" lvl="1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Федеральная целевая программа НИР </a:t>
                      </a:r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</a:t>
                      </a:r>
                      <a:r>
                        <a:rPr lang="ru-RU" sz="14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21600" lvl="1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ДК реализована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Напряженно: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Рейтинг  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QS 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«Психология»</a:t>
                      </a:r>
                      <a:endParaRPr lang="en-US" sz="12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95536" y="0"/>
            <a:ext cx="8510759" cy="62068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2400" b="1" dirty="0" smtClean="0">
                <a:solidFill>
                  <a:srgbClr val="005996"/>
                </a:solidFill>
              </a:rPr>
              <a:t>vi</a:t>
            </a:r>
            <a:r>
              <a:rPr lang="en-US" b="1" dirty="0" smtClean="0">
                <a:solidFill>
                  <a:srgbClr val="005996"/>
                </a:solidFill>
              </a:rPr>
              <a:t>. </a:t>
            </a:r>
            <a:r>
              <a:rPr lang="ru-RU" b="1" dirty="0" smtClean="0">
                <a:solidFill>
                  <a:srgbClr val="005996"/>
                </a:solidFill>
              </a:rPr>
              <a:t>Привлечение </a:t>
            </a:r>
            <a:r>
              <a:rPr lang="ru-RU" b="1" dirty="0" smtClean="0">
                <a:solidFill>
                  <a:srgbClr val="005996"/>
                </a:solidFill>
              </a:rPr>
              <a:t>Финансовых Ресурсов</a:t>
            </a:r>
            <a:endParaRPr lang="ru-RU" sz="1400" b="1" dirty="0" smtClean="0">
              <a:solidFill>
                <a:srgbClr val="005996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772197"/>
              </p:ext>
            </p:extLst>
          </p:nvPr>
        </p:nvGraphicFramePr>
        <p:xfrm>
          <a:off x="179512" y="5020121"/>
          <a:ext cx="8726783" cy="17876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4223"/>
                <a:gridCol w="4170473"/>
                <a:gridCol w="2462087"/>
              </a:tblGrid>
              <a:tr h="718694"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Умеренно-оптимистический </a:t>
                      </a: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Соответствует ДК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1600" lvl="1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Мега-грант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аналог  </a:t>
                      </a:r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</a:t>
                      </a:r>
                      <a:endParaRPr lang="ru-RU" sz="2400" b="1" kern="1200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1600" lvl="1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Проекты </a:t>
                      </a:r>
                      <a:r>
                        <a:rPr lang="ru-RU" sz="14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МинОбразования</a:t>
                      </a:r>
                      <a:r>
                        <a:rPr lang="ru-RU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среди САЕ </a:t>
                      </a:r>
                      <a:r>
                        <a:rPr lang="ru-RU" sz="14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ru-RU" sz="1400" b="1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1600" lvl="1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Проекты НТИ «</a:t>
                      </a:r>
                      <a:r>
                        <a:rPr lang="ru-RU" sz="14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Нейронет</a:t>
                      </a:r>
                      <a:r>
                        <a:rPr lang="ru-RU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» </a:t>
                      </a:r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</a:t>
                      </a:r>
                      <a:endParaRPr lang="ru-RU" sz="1400" b="1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1600" lvl="1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Индустриальный партнер </a:t>
                      </a:r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</a:t>
                      </a:r>
                      <a:endParaRPr lang="en-US" sz="1400" b="1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1600" lvl="1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Erasmus Plus</a:t>
                      </a:r>
                      <a:r>
                        <a:rPr lang="ru-RU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ru-RU" sz="1400" b="1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1600" lvl="1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Гранты РНФ </a:t>
                      </a:r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</a:t>
                      </a:r>
                      <a:endParaRPr lang="ru-RU" sz="1400" b="1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1600" lvl="1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Федеральная целевая программа НИР </a:t>
                      </a:r>
                      <a:r>
                        <a:rPr lang="ru-RU" sz="14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</a:p>
                    <a:p>
                      <a:pPr marL="21600" lvl="1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450215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ДК реализована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Напряженно: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% 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Иностранных студентов, мобильность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Цитируемость </a:t>
                      </a:r>
                      <a:endParaRPr lang="en-US" sz="12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Рейтинг 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QS 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«Психология»</a:t>
                      </a:r>
                      <a:endParaRPr lang="en-US" sz="12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9510" y="548680"/>
            <a:ext cx="8726783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Развитие прикладных исследований и разработок, участие в грантах Российского Научного Фонда </a:t>
            </a:r>
            <a:endParaRPr lang="en-US" sz="1600" b="1" dirty="0" smtClean="0"/>
          </a:p>
          <a:p>
            <a:r>
              <a:rPr lang="ru-RU" sz="1400" dirty="0" smtClean="0"/>
              <a:t>102 </a:t>
            </a:r>
            <a:r>
              <a:rPr lang="ru-RU" sz="1400" dirty="0"/>
              <a:t>млн. руб. на период 2017-2019 г ., </a:t>
            </a:r>
            <a:endParaRPr lang="en-US" sz="1400" dirty="0"/>
          </a:p>
          <a:p>
            <a:r>
              <a:rPr lang="ru-RU" sz="1400" dirty="0"/>
              <a:t>включая:</a:t>
            </a:r>
            <a:endParaRPr lang="en-US" sz="1400" dirty="0"/>
          </a:p>
          <a:p>
            <a:r>
              <a:rPr lang="ru-RU" sz="1400" dirty="0"/>
              <a:t>- Гранты РНФ. Направление: когнитивная </a:t>
            </a:r>
            <a:r>
              <a:rPr lang="ru-RU" sz="1400" dirty="0" err="1"/>
              <a:t>нейробиология</a:t>
            </a:r>
            <a:r>
              <a:rPr lang="ru-RU" sz="1400" dirty="0"/>
              <a:t> (</a:t>
            </a:r>
            <a:r>
              <a:rPr lang="ru-RU" sz="1400" dirty="0" err="1"/>
              <a:t>нейроэкономика</a:t>
            </a:r>
            <a:r>
              <a:rPr lang="ru-RU" sz="1400" dirty="0"/>
              <a:t>, психолингвистика, когнитивные процессы)</a:t>
            </a:r>
            <a:endParaRPr lang="en-US" sz="1400" dirty="0"/>
          </a:p>
          <a:p>
            <a:r>
              <a:rPr lang="ru-RU" sz="1400" dirty="0"/>
              <a:t>и/или</a:t>
            </a:r>
            <a:endParaRPr lang="en-US" sz="1400" dirty="0"/>
          </a:p>
          <a:p>
            <a:r>
              <a:rPr lang="ru-RU" sz="1400" dirty="0"/>
              <a:t>Государственные контракты ФЦП, договоры на выполнение научно-прикладных разработок . Направление: </a:t>
            </a:r>
            <a:r>
              <a:rPr lang="ru-RU" sz="1400" dirty="0" err="1"/>
              <a:t>нейротехнологии</a:t>
            </a:r>
            <a:r>
              <a:rPr lang="ru-RU" sz="1400" dirty="0"/>
              <a:t> (оптимизация и моделирование работы мозга в норме и патологии)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9971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звание 4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2000" b="1" u="sng" dirty="0" smtClean="0"/>
              <a:t>ВАЖНЫЕ ПРОБЛЕМЫ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Лаб</a:t>
            </a:r>
            <a:r>
              <a:rPr lang="ru-RU" sz="2000" b="1" dirty="0"/>
              <a:t>. когнитивных исследований  [ЛКИ] и   Лаб. экспериментальной и поведенческой экономики </a:t>
            </a:r>
            <a:r>
              <a:rPr lang="ru-RU" sz="2000" b="1" dirty="0" smtClean="0"/>
              <a:t>[</a:t>
            </a:r>
            <a:r>
              <a:rPr lang="ru-RU" sz="2000" b="1" dirty="0"/>
              <a:t>ЛЭИПЭ</a:t>
            </a:r>
            <a:r>
              <a:rPr lang="ru-RU" sz="2000" b="1" dirty="0" smtClean="0"/>
              <a:t>] </a:t>
            </a:r>
            <a:r>
              <a:rPr lang="ru-RU" sz="2000" b="1" dirty="0"/>
              <a:t>требуют доп. поддержки, в виде резервирования  квот в существующих программах ВШЭ.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11560" y="1495325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u="sng" dirty="0" smtClean="0"/>
              <a:t>По </a:t>
            </a:r>
            <a:r>
              <a:rPr lang="ru-RU" sz="1600" u="sng" dirty="0"/>
              <a:t>линии CAS  в 2017-2018 годах нам требуется зарезервировать:</a:t>
            </a:r>
          </a:p>
          <a:p>
            <a:pPr marL="0" indent="0">
              <a:buNone/>
            </a:pPr>
            <a:r>
              <a:rPr lang="ru-RU" sz="1200" b="1" dirty="0" smtClean="0"/>
              <a:t>наем </a:t>
            </a:r>
            <a:r>
              <a:rPr lang="ru-RU" sz="1200" b="1" dirty="0" err="1"/>
              <a:t>посдоков</a:t>
            </a:r>
            <a:r>
              <a:rPr lang="ru-RU" sz="1200" dirty="0"/>
              <a:t> со степенью </a:t>
            </a:r>
            <a:r>
              <a:rPr lang="ru-RU" sz="1200" dirty="0" err="1"/>
              <a:t>PhD</a:t>
            </a:r>
            <a:r>
              <a:rPr lang="ru-RU" sz="1200" dirty="0"/>
              <a:t> по линии CAS (чел.)</a:t>
            </a:r>
          </a:p>
          <a:p>
            <a:pPr marL="0" indent="0">
              <a:buNone/>
            </a:pPr>
            <a:r>
              <a:rPr lang="is-IS" sz="1200" dirty="0"/>
              <a:t>a.      ЛКИ  (2017/2018):  1/ 2</a:t>
            </a:r>
          </a:p>
          <a:p>
            <a:pPr marL="0" indent="0">
              <a:buNone/>
            </a:pPr>
            <a:r>
              <a:rPr lang="is-IS" sz="1200" dirty="0"/>
              <a:t>b.      ЛЭИПЭ  (2017/2018):  2/ </a:t>
            </a:r>
            <a:r>
              <a:rPr lang="ru-RU" sz="1200" dirty="0" smtClean="0"/>
              <a:t>1</a:t>
            </a:r>
            <a:r>
              <a:rPr lang="fr-FR" sz="1200" dirty="0"/>
              <a:t>  </a:t>
            </a:r>
            <a:r>
              <a:rPr lang="fr-FR" sz="1200" dirty="0" smtClean="0"/>
              <a:t> </a:t>
            </a:r>
          </a:p>
          <a:p>
            <a:pPr marL="0" indent="0">
              <a:buNone/>
            </a:pPr>
            <a:r>
              <a:rPr lang="ru-RU" sz="1200" b="1" dirty="0" smtClean="0"/>
              <a:t>наем </a:t>
            </a:r>
            <a:r>
              <a:rPr lang="ru-RU" sz="1200" b="1" dirty="0" err="1"/>
              <a:t>tenure</a:t>
            </a:r>
            <a:r>
              <a:rPr lang="ru-RU" sz="1200" b="1" dirty="0"/>
              <a:t> специалистов</a:t>
            </a:r>
            <a:r>
              <a:rPr lang="ru-RU" sz="1200" dirty="0"/>
              <a:t> (чел.) со степенью </a:t>
            </a:r>
            <a:r>
              <a:rPr lang="ru-RU" sz="1200" dirty="0" err="1"/>
              <a:t>PhD</a:t>
            </a:r>
            <a:r>
              <a:rPr lang="ru-RU" sz="1200" dirty="0"/>
              <a:t> по линии CAS (чел.)</a:t>
            </a:r>
          </a:p>
          <a:p>
            <a:pPr marL="0" indent="0">
              <a:buNone/>
            </a:pPr>
            <a:r>
              <a:rPr lang="is-IS" sz="1200" dirty="0"/>
              <a:t>a.      </a:t>
            </a:r>
            <a:r>
              <a:rPr lang="is-IS" sz="1200" dirty="0" smtClean="0"/>
              <a:t>ЛКИ </a:t>
            </a:r>
            <a:r>
              <a:rPr lang="is-IS" sz="1200" dirty="0"/>
              <a:t>(2017/2018):  0 / 1</a:t>
            </a:r>
          </a:p>
          <a:p>
            <a:pPr marL="0" indent="0">
              <a:buNone/>
            </a:pPr>
            <a:r>
              <a:rPr lang="ru-RU" sz="1200" dirty="0" err="1"/>
              <a:t>b</a:t>
            </a:r>
            <a:r>
              <a:rPr lang="ru-RU" sz="1200" dirty="0"/>
              <a:t>.      </a:t>
            </a:r>
            <a:r>
              <a:rPr lang="ru-RU" sz="1200" dirty="0" smtClean="0"/>
              <a:t>ЛЭИПЭ </a:t>
            </a:r>
            <a:r>
              <a:rPr lang="ru-RU" sz="1200" dirty="0"/>
              <a:t>(2017/2018):  1/ 1 (именно по теме САЕ, независимо от собственного конкурса МИЭФ</a:t>
            </a:r>
            <a:r>
              <a:rPr lang="ru-RU" sz="1200" dirty="0" smtClean="0"/>
              <a:t>)</a:t>
            </a:r>
          </a:p>
          <a:p>
            <a:pPr marL="0" indent="0">
              <a:buNone/>
            </a:pPr>
            <a:endParaRPr lang="sk-SK" sz="200" dirty="0"/>
          </a:p>
          <a:p>
            <a:pPr marL="0" indent="0">
              <a:buNone/>
            </a:pPr>
            <a:r>
              <a:rPr lang="ru-RU" sz="1600" u="sng" dirty="0"/>
              <a:t>По программам Мобильности требуется зарезервировать</a:t>
            </a:r>
            <a:r>
              <a:rPr lang="ru-RU" sz="1600" u="sng" dirty="0" smtClean="0"/>
              <a:t>:</a:t>
            </a:r>
            <a:endParaRPr lang="sk-SK" sz="1600" u="sng" dirty="0"/>
          </a:p>
          <a:p>
            <a:pPr marL="0" indent="0">
              <a:buNone/>
            </a:pPr>
            <a:r>
              <a:rPr lang="ru-RU" sz="1200" b="1" dirty="0"/>
              <a:t>и</a:t>
            </a:r>
            <a:r>
              <a:rPr lang="ru-RU" sz="1200" b="1" dirty="0" smtClean="0"/>
              <a:t>сходящая </a:t>
            </a:r>
            <a:r>
              <a:rPr lang="ru-RU" sz="1200" b="1" dirty="0"/>
              <a:t>мобильность ППС  </a:t>
            </a:r>
            <a:r>
              <a:rPr lang="ru-RU" sz="1200" dirty="0"/>
              <a:t>-чел.</a:t>
            </a:r>
          </a:p>
          <a:p>
            <a:pPr marL="0" indent="0">
              <a:buNone/>
            </a:pPr>
            <a:r>
              <a:rPr lang="is-IS" sz="1200" dirty="0"/>
              <a:t>a.      ЛКИ (2017/2018):  3/ 3      </a:t>
            </a:r>
          </a:p>
          <a:p>
            <a:pPr marL="0" indent="0">
              <a:buNone/>
            </a:pPr>
            <a:r>
              <a:rPr lang="ru-RU" sz="1200" dirty="0" smtClean="0"/>
              <a:t> </a:t>
            </a:r>
            <a:r>
              <a:rPr lang="ru-RU" sz="1200" b="1" dirty="0"/>
              <a:t>и</a:t>
            </a:r>
            <a:r>
              <a:rPr lang="ru-RU" sz="1200" b="1" dirty="0" smtClean="0"/>
              <a:t>сходящая </a:t>
            </a:r>
            <a:r>
              <a:rPr lang="ru-RU" sz="1200" b="1" dirty="0"/>
              <a:t>мобильности студентов и аспирантов - </a:t>
            </a:r>
            <a:r>
              <a:rPr lang="ru-RU" sz="1200" dirty="0"/>
              <a:t>чел.</a:t>
            </a:r>
          </a:p>
          <a:p>
            <a:pPr marL="0" indent="0">
              <a:buNone/>
            </a:pPr>
            <a:r>
              <a:rPr lang="is-IS" sz="1200" dirty="0"/>
              <a:t>a.      </a:t>
            </a:r>
            <a:r>
              <a:rPr lang="is-IS" sz="1200" dirty="0" smtClean="0"/>
              <a:t>ЛКИ </a:t>
            </a:r>
            <a:r>
              <a:rPr lang="is-IS" sz="1200" dirty="0"/>
              <a:t>(2017/2018):  3 / 3</a:t>
            </a:r>
          </a:p>
          <a:p>
            <a:pPr marL="0" indent="0">
              <a:buNone/>
            </a:pPr>
            <a:r>
              <a:rPr lang="is-IS" sz="1200" dirty="0"/>
              <a:t>b.      ЛЭИПЭ  (2017/2018): 3 / 3</a:t>
            </a:r>
          </a:p>
          <a:p>
            <a:pPr marL="0" indent="0">
              <a:buNone/>
            </a:pPr>
            <a:r>
              <a:rPr lang="sk-SK" sz="1200" dirty="0"/>
              <a:t> </a:t>
            </a:r>
            <a:r>
              <a:rPr lang="ru-RU" sz="1200" b="1" dirty="0"/>
              <a:t>в</a:t>
            </a:r>
            <a:r>
              <a:rPr lang="ru-RU" sz="1200" b="1" dirty="0" smtClean="0"/>
              <a:t>ходящая </a:t>
            </a:r>
            <a:r>
              <a:rPr lang="ru-RU" sz="1200" b="1" dirty="0"/>
              <a:t>мобильности ППС - </a:t>
            </a:r>
            <a:r>
              <a:rPr lang="ru-RU" sz="1200" dirty="0"/>
              <a:t>чел.</a:t>
            </a:r>
          </a:p>
          <a:p>
            <a:pPr marL="0" indent="0">
              <a:buNone/>
            </a:pPr>
            <a:r>
              <a:rPr lang="is-IS" sz="1200" dirty="0"/>
              <a:t>a.      ЛКИ </a:t>
            </a:r>
            <a:r>
              <a:rPr lang="is-IS" sz="1200" dirty="0" smtClean="0"/>
              <a:t> </a:t>
            </a:r>
            <a:r>
              <a:rPr lang="is-IS" sz="1200" dirty="0"/>
              <a:t>(2017/2018):  2 / 3</a:t>
            </a:r>
          </a:p>
          <a:p>
            <a:pPr marL="0" indent="0">
              <a:buNone/>
            </a:pPr>
            <a:r>
              <a:rPr lang="is-IS" sz="1200" dirty="0"/>
              <a:t>b.      ЛЭИПЭ  (2017/2018): 4/4</a:t>
            </a:r>
            <a:endParaRPr lang="ru-RU" sz="1200" dirty="0"/>
          </a:p>
        </p:txBody>
      </p:sp>
      <p:sp>
        <p:nvSpPr>
          <p:cNvPr id="4" name="Название 4"/>
          <p:cNvSpPr txBox="1">
            <a:spLocks/>
          </p:cNvSpPr>
          <p:nvPr/>
        </p:nvSpPr>
        <p:spPr>
          <a:xfrm>
            <a:off x="467544" y="5229200"/>
            <a:ext cx="8229600" cy="2088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- позиция координатора САЕ</a:t>
            </a:r>
            <a:br>
              <a:rPr lang="ru-RU" sz="2000" dirty="0" smtClean="0"/>
            </a:br>
            <a:r>
              <a:rPr lang="ru-RU" sz="2000" dirty="0" smtClean="0"/>
              <a:t>- позиция инженера Исследовательского Центра</a:t>
            </a:r>
            <a:br>
              <a:rPr lang="ru-RU" sz="2000" dirty="0" smtClean="0"/>
            </a:br>
            <a:r>
              <a:rPr lang="en-US" sz="2000" dirty="0" smtClean="0"/>
              <a:t>- </a:t>
            </a:r>
            <a:r>
              <a:rPr lang="ru-RU" sz="2000" dirty="0" smtClean="0"/>
              <a:t>дооборудование исследовательского Центра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5453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1073</Words>
  <Application>Microsoft Office PowerPoint</Application>
  <PresentationFormat>Экран (4:3)</PresentationFormat>
  <Paragraphs>268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ВАЖНЫЕ ПРОБЛЕМЫ Лаб. когнитивных исследований  [ЛКИ] и   Лаб. экспериментальной и поведенческой экономики [ЛЭИПЭ] требуют доп. поддержки, в виде резервирования  квот в существующих программах ВШЭ. </vt:lpstr>
    </vt:vector>
  </TitlesOfParts>
  <Company>NRU 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profile</dc:creator>
  <cp:lastModifiedBy>profile</cp:lastModifiedBy>
  <cp:revision>58</cp:revision>
  <cp:lastPrinted>2016-10-23T08:43:24Z</cp:lastPrinted>
  <dcterms:created xsi:type="dcterms:W3CDTF">2016-06-30T12:57:12Z</dcterms:created>
  <dcterms:modified xsi:type="dcterms:W3CDTF">2016-10-23T08:43:45Z</dcterms:modified>
</cp:coreProperties>
</file>