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9" r:id="rId4"/>
    <p:sldId id="260" r:id="rId5"/>
    <p:sldId id="269" r:id="rId6"/>
    <p:sldId id="263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>
        <p:scale>
          <a:sx n="130" d="100"/>
          <a:sy n="130" d="100"/>
        </p:scale>
        <p:origin x="-10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  <a:t>СТРАТЕГИЧЕСКАЯ АКАДЕМИЧЕСКАЯ ЕДИНИЦА</a:t>
            </a:r>
            <a:r>
              <a:rPr lang="ru-RU" altLang="ru-RU" sz="2400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4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400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4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  <a:t>«Математика, компьютерные науки и информационные технологии»</a:t>
            </a:r>
            <a:b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</a:b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lvl="0" eaLnBrk="1" hangingPunct="1"/>
            <a:r>
              <a:rPr lang="ru-RU" altLang="ru-RU" sz="2000" dirty="0">
                <a:solidFill>
                  <a:srgbClr val="000066"/>
                </a:solidFill>
                <a:latin typeface="Myriad Pro" charset="0"/>
              </a:rPr>
              <a:t>И.В</a:t>
            </a:r>
            <a:r>
              <a:rPr lang="ru-RU" altLang="ru-RU" sz="2000" dirty="0" smtClean="0">
                <a:solidFill>
                  <a:srgbClr val="000066"/>
                </a:solidFill>
                <a:latin typeface="Myriad Pro" charset="0"/>
              </a:rPr>
              <a:t>.</a:t>
            </a:r>
            <a:r>
              <a:rPr lang="en-US" altLang="ru-RU" sz="2000" dirty="0" smtClean="0">
                <a:solidFill>
                  <a:srgbClr val="000066"/>
                </a:solidFill>
                <a:latin typeface="Myriad Pro" charset="0"/>
              </a:rPr>
              <a:t> </a:t>
            </a:r>
            <a:r>
              <a:rPr lang="ru-RU" altLang="ru-RU" sz="2000" dirty="0" smtClean="0">
                <a:solidFill>
                  <a:srgbClr val="000066"/>
                </a:solidFill>
                <a:latin typeface="Myriad Pro" charset="0"/>
              </a:rPr>
              <a:t>Аржанцев</a:t>
            </a:r>
            <a:endParaRPr lang="ru-RU" altLang="ru-RU" sz="2000" dirty="0">
              <a:solidFill>
                <a:srgbClr val="000066"/>
              </a:solidFill>
              <a:latin typeface="Myriad Pro" charset="0"/>
            </a:endParaRPr>
          </a:p>
          <a:p>
            <a:pPr lvl="0" eaLnBrk="1" hangingPunct="1"/>
            <a:r>
              <a:rPr kumimoji="1" lang="ru-RU" altLang="ru-RU" sz="1400" dirty="0">
                <a:solidFill>
                  <a:srgbClr val="000066"/>
                </a:solidFill>
                <a:latin typeface="Myriad Pro" charset="0"/>
              </a:rPr>
              <a:t>Руководитель </a:t>
            </a:r>
            <a:r>
              <a:rPr kumimoji="1" lang="ru-RU" altLang="ru-RU" sz="1400" dirty="0" smtClean="0">
                <a:solidFill>
                  <a:srgbClr val="000066"/>
                </a:solidFill>
                <a:latin typeface="Myriad Pro" charset="0"/>
              </a:rPr>
              <a:t>САЕ, декан ФКН</a:t>
            </a:r>
            <a:endParaRPr kumimoji="1" lang="ru-RU" altLang="ru-RU" sz="1400" dirty="0">
              <a:solidFill>
                <a:srgbClr val="000066"/>
              </a:solidFill>
              <a:latin typeface="Myriad Pro" charset="0"/>
            </a:endParaRPr>
          </a:p>
          <a:p>
            <a:pPr eaLnBrk="1" hangingPunct="1"/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20982" y="428625"/>
            <a:ext cx="703810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Ключевые подразделения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САЕ 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0687" y="1715748"/>
            <a:ext cx="86390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	Факультет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математики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</a:endParaRPr>
          </a:p>
          <a:p>
            <a:pPr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</a:rPr>
              <a:t>•	Факультет компьютерных наук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</a:endParaRPr>
          </a:p>
          <a:p>
            <a:pPr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</a:rPr>
              <a:t>•	Московский институт электроники и математики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</a:endParaRP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Международная лаборатория алгебраической геометрии и ее приложений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Международная лаборатория теории представлений и математической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физики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	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Лаборатория имитационного моделирования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Лаборатория математических методов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естествознания</a:t>
            </a:r>
          </a:p>
          <a:p>
            <a:pPr lvl="0" algn="just"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        Партнер-подразделение филиала НИУ ВШЭ в Нижнем Новгороде:</a:t>
            </a: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 Международная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лаборатория алгоритмов и технологий анализа сетевых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структур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53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2038350" y="277091"/>
            <a:ext cx="6745432" cy="5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Предполагаемые результаты деятельности САЕ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055" y="1449379"/>
            <a:ext cx="81880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Будут сформированы новые для университета направления исследований: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биологическая и медицинская информатика,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нейроматематика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, применение методов машинного обучения в социальных и гуманитарных исследованиях, операционные системы и компиляторные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технологии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2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Будут достигнуты результаты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мирового уровня в области геометрии алгебраических многообразий совместно с Математическим институтом им.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В.А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. Стеклова; в области анализа данных с приложениями к обработке данных экспериментов, выполняемых на Большом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Адронном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Коллайдере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; в области информационного поиска, компьютерного зрения и рекомендательных систем в партнерстве с компанией «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Яндекс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»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2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Будут реализованы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образовательные программы на основе единой системы взаимодействия «факультеты – учебно-научные лаборатории – академические институты – высокотехнологичные компании» совместно с компанией «Яндекс», Институтом проблем передачи информации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им. А.А. 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Харкевича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и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Институтом системного программирования, которая, с одной стороны, обеспечивает использование в учебном процессе последних научных достижений и технологических разработок, а с другой – совместно с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компаниями-партнерами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(Яндекс,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JetBrains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, CROC и др.) содействует трансферу технологий, разработанных в проектных группах и лабораториях САЕ, на открытый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рынок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2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Университет войдет в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ТОП-150 предметного рейтинга QS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”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Mathematics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”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,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ТОП-300 предметного рейтинга QS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“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Computer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Science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&amp;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Information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Systems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”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 в ТОП-200 предметного рейтинга ARWU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”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Mathematics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”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65564" y="193964"/>
            <a:ext cx="7093527" cy="6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Развитие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образовательной деятельности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в</a:t>
            </a:r>
            <a:r>
              <a:rPr lang="en-US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 2016 – 2018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гг.</a:t>
            </a:r>
            <a:endParaRPr lang="en-US" altLang="ru-RU" sz="1600" dirty="0">
              <a:solidFill>
                <a:prstClr val="white"/>
              </a:solidFill>
              <a:latin typeface="Myriad Pro" charset="0"/>
              <a:ea typeface="ＭＳ Ｐゴシック" charset="-128"/>
              <a:cs typeface="+mn-cs"/>
            </a:endParaRPr>
          </a:p>
          <a:p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8765" y="1559858"/>
            <a:ext cx="83127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/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Развитие междисциплинарных направлений: теория чисел, теория представлений и динамические системы, математическая логика и теоретическая информатика, математические методы оптимизации и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стохастики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, системная и программная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инженерия</a:t>
            </a:r>
          </a:p>
          <a:p>
            <a:pPr marL="342900" lvl="0" indent="-342900" algn="just">
              <a:buFontTx/>
              <a:buAutoNum type="arabicPeriod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2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Развитие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англоязычных магистерских программ в области математики и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компьютерных наук,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реализация образовательных программ в партнерстве с ведущими зарубежными и российскими научными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центрами. Увеличение доли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англоязычных курсов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в русскоязычных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программах. Разработка англоязычных онлайн курсов на платформе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C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ursera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2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Развитие существующих и открытие новых образовательных программ, международная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аккредитация образовательных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</a:t>
            </a: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Разработка и внедрение программ дополнительного профессионального образования</a:t>
            </a: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Разработка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системы оценки качества образовательных программ и их регулярная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корректировка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на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основе этой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системы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08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65564" y="193964"/>
            <a:ext cx="7093527" cy="6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Развитие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образовательной деятельности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в</a:t>
            </a:r>
            <a:r>
              <a:rPr lang="en-US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 2016 – 2018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гг.</a:t>
            </a:r>
            <a:endParaRPr lang="en-US" altLang="ru-RU" sz="1600" dirty="0">
              <a:solidFill>
                <a:prstClr val="white"/>
              </a:solidFill>
              <a:latin typeface="Myriad Pro" charset="0"/>
              <a:ea typeface="ＭＳ Ｐゴシック" charset="-128"/>
              <a:cs typeface="+mn-cs"/>
            </a:endParaRPr>
          </a:p>
          <a:p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595214" y="657674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8765" y="543639"/>
            <a:ext cx="83127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ctr"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Конкретные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результаты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:</a:t>
            </a:r>
          </a:p>
          <a:p>
            <a:pPr lvl="0" algn="just">
              <a:defRPr/>
            </a:pPr>
            <a:endParaRPr lang="ru-RU" altLang="ru-RU" sz="1400" b="1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Открытие 2 англоязычных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5 русскоязычных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магистерских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endParaRPr lang="en-US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Открытие 2 русскоязычных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бакалаврских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Разработка и внедрение 7 новых программ дополнительного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профессионального образования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Проведение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международной аккредитации бакалаврской программы «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Программная инженерия»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endParaRPr lang="en-US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Разработка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 внедрение более 60 новых англоязычных курсов в образовательные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    программы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Разработка и внедрение 7 англоязычных онлайн-курсов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на платформе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C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ursera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endParaRPr lang="en-US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Организация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программ двойных дипломов с Университетом Блеза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Паскаля и 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Лаппеенрантским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технологическим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университетом</a:t>
            </a: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FontTx/>
              <a:buAutoNum type="arabicPeriod" startAt="3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08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51709" y="428625"/>
            <a:ext cx="71073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Развитие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исследовательской деятельности в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2016 – 2018 гг. </a:t>
            </a:r>
            <a:endParaRPr lang="en-US" altLang="ru-RU" sz="1600" dirty="0">
              <a:solidFill>
                <a:prstClr val="white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7614" y="1479550"/>
            <a:ext cx="86251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Реализация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прорывных научных исследований по интенсивно развивающимся в мире научным направлениям: алгебраическая геометрия и математическая физика, анализ данных и машинное обучение, математическое и компьютерное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моделирование</a:t>
            </a:r>
            <a:endParaRPr lang="ru-RU" altLang="ru-RU" sz="1400" b="1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AutoNum type="arabicPeriod" startAt="2"/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Развитие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математического аппарата и компьютерных технологий для поддержки </a:t>
            </a:r>
            <a:endParaRPr lang="en-US" altLang="ru-RU" sz="1400" b="1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en-US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en-US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социально-экономических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 гуманитарных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наук</a:t>
            </a:r>
            <a:endParaRPr lang="ru-RU" altLang="ru-RU" sz="1400" b="1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AutoNum type="arabicPeriod" startAt="3"/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Проведение международных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конференций и регулярных научных мероприятий в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рамках</a:t>
            </a:r>
            <a:endParaRPr lang="en-US" altLang="ru-RU" sz="1400" b="1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en-US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en-US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подразделений САЕ</a:t>
            </a:r>
            <a:endParaRPr lang="ru-RU" altLang="ru-RU" sz="1400" b="1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4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.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Создание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:</a:t>
            </a:r>
          </a:p>
          <a:p>
            <a:pPr lvl="0"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Международной лаборатории по зеркальной симметрии и 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автоморфным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формам</a:t>
            </a: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	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Международной лаборатории по байесовским методам и глубинному обучению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Совместной проектно-учебной лаборатории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по облачным технологиям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lvl="0" indent="-342900" algn="just">
              <a:buAutoNum type="arabicPeriod" startAt="5"/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Реализация </a:t>
            </a:r>
            <a:r>
              <a:rPr lang="ru-RU" altLang="ru-RU" sz="1400" b="1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ключевых исследовательских проектов</a:t>
            </a: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:</a:t>
            </a:r>
          </a:p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ru-RU" altLang="ru-RU" sz="1400" b="1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Система интеллектуального анализа динамики науки, технологий и инноваций для выявления</a:t>
            </a:r>
          </a:p>
          <a:p>
            <a:pPr marL="342900" lvl="0" indent="-34290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  возникающих трендов и возможностей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</a:rPr>
              <a:t>        Алгебраическая геометрия, теория представлений и математическая физика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buFont typeface="Arial" pitchFamily="34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Математические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методы в теоретической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информатике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Машинное обучение, анализ данных и их применения в информационных технологиях,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физике</a:t>
            </a:r>
            <a:endParaRPr lang="en-US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en-US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высоких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энергий, биологии, медицине и </a:t>
            </a:r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нейронауках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	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Моделирование и анализ процессов в информационных системах на основе их реального   </a:t>
            </a:r>
          </a:p>
          <a:p>
            <a:pPr lvl="0" algn="just"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          поведения            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lvl="0" algn="just">
              <a:defRPr/>
            </a:pP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•	Математическое и компьютерное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моделирование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3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20982" y="428625"/>
            <a:ext cx="703810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Кадровая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политика САЕ </a:t>
            </a:r>
            <a:endParaRPr lang="ru-RU" sz="1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0508" y="1975872"/>
            <a:ext cx="86390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indent="-342900" algn="just">
              <a:buAutoNum type="arabicPeriod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Наем более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2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5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научно-педагогических работников (преподавателей, исследователей) на международном академическом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рынке</a:t>
            </a:r>
          </a:p>
          <a:p>
            <a:pPr marL="342900" indent="-342900" algn="just">
              <a:buAutoNum type="arabicPeriod"/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indent="-342900" algn="just">
              <a:buAutoNum type="arabicPeriod" startAt="2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Привлечение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более 300, в том числе 30 иностранных, преподавателей и исследователей из ведущих профильных центров, практиков реального сектора экономики для чтения отдельных курсов образовательных программ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САЕ</a:t>
            </a:r>
          </a:p>
          <a:p>
            <a:pPr marL="342900" indent="-342900" algn="just">
              <a:buAutoNum type="arabicPeriod" startAt="2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342900" indent="-342900" algn="just">
              <a:buAutoNum type="arabicPeriod" startAt="3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Привлечение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более 70, в том числе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более 10 иностранных,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специалистов из ведущих профильных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центров, практиков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реального сектора экономики для реализации исследовательских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проектов в подразделениях САЕ</a:t>
            </a: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62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37855" y="428625"/>
            <a:ext cx="479367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Ключевые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показатели </a:t>
            </a:r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эффективности САЕ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	 </a:t>
            </a:r>
            <a:endParaRPr lang="en-US" altLang="ru-RU" sz="1600" dirty="0">
              <a:solidFill>
                <a:prstClr val="white"/>
              </a:solidFill>
              <a:latin typeface="Myriad Pro" charset="0"/>
              <a:ea typeface="ＭＳ Ｐゴシック" charset="-128"/>
              <a:cs typeface="+mn-cs"/>
            </a:endParaRPr>
          </a:p>
          <a:p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3345" y="1767007"/>
            <a:ext cx="8409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64669"/>
              </p:ext>
            </p:extLst>
          </p:nvPr>
        </p:nvGraphicFramePr>
        <p:xfrm>
          <a:off x="296863" y="1400175"/>
          <a:ext cx="8420100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Document" r:id="rId5" imgW="9389520" imgH="6171120" progId="Word.Document.12">
                  <p:embed/>
                </p:oleObj>
              </mc:Choice>
              <mc:Fallback>
                <p:oleObj name="Document" r:id="rId5" imgW="9389520" imgH="6171120" progId="Word.Document.12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400175"/>
                        <a:ext cx="8420100" cy="482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45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65564" y="428625"/>
            <a:ext cx="692727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altLang="ru-RU" sz="1600" dirty="0" smtClean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Направления </a:t>
            </a:r>
            <a:r>
              <a:rPr lang="ru-RU" altLang="ru-RU" sz="1600" dirty="0">
                <a:solidFill>
                  <a:prstClr val="white"/>
                </a:solidFill>
                <a:latin typeface="Myriad Pro" charset="0"/>
                <a:ea typeface="ＭＳ Ｐゴシック" charset="-128"/>
                <a:cs typeface="+mn-cs"/>
              </a:rPr>
              <a:t>привлечения финансовых ресурсов САЕ</a:t>
            </a:r>
            <a:endParaRPr lang="en-US" altLang="ru-RU" sz="1600" dirty="0">
              <a:solidFill>
                <a:prstClr val="white"/>
              </a:solidFill>
              <a:latin typeface="Myriad Pro" charset="0"/>
              <a:ea typeface="ＭＳ Ｐゴシック" charset="-128"/>
              <a:cs typeface="+mn-cs"/>
            </a:endParaRPr>
          </a:p>
          <a:p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36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3F82"/>
              </a:solidFill>
            </a:endParaRPr>
          </a:p>
          <a:p>
            <a:pPr algn="just"/>
            <a:endParaRPr lang="ru-RU" sz="14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77" y="3200400"/>
            <a:ext cx="159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3345" y="1767007"/>
            <a:ext cx="8409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347" y="2074784"/>
            <a:ext cx="840971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Обучение студентов на основных образовательных программах по договорам об оказании платных образовательных услуг</a:t>
            </a:r>
          </a:p>
          <a:p>
            <a:pPr marL="285750" lvl="0" indent="-285750" algn="just">
              <a:buFont typeface="Arial" charset="0"/>
              <a:buChar char="•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285750" lvl="0" indent="-285750" algn="just">
              <a:buFont typeface="Arial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Развитие существующих и открытие новых платных программ дополнительного профессионального образования</a:t>
            </a:r>
          </a:p>
          <a:p>
            <a:pPr marL="285750" lvl="0" indent="-285750" algn="just">
              <a:buFont typeface="Arial" charset="0"/>
              <a:buChar char="•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285750" lvl="0" indent="-285750" algn="just">
              <a:buFont typeface="Arial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Выполнение научно-исследовательских проектов по грантам РФФИ и РНФ, а также в рамках конкурсов, проводимых Министерством образования и науки, государственными и коммерческими организациями</a:t>
            </a:r>
          </a:p>
          <a:p>
            <a:pPr marL="285750" lvl="0" indent="-285750" algn="just">
              <a:buFont typeface="Arial" charset="0"/>
              <a:buChar char="•"/>
              <a:defRPr/>
            </a:pPr>
            <a:endParaRPr lang="ru-RU" altLang="ru-RU" sz="1400" dirty="0" smtClean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  <a:p>
            <a:pPr marL="285750" lvl="0" indent="-285750" algn="just">
              <a:buFont typeface="Arial" charset="0"/>
              <a:buChar char="•"/>
              <a:defRPr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ea typeface="ＭＳ Ｐゴシック" charset="-128"/>
                <a:cs typeface="+mn-cs"/>
              </a:rPr>
              <a:t>Выполнение научно-исследовательских и опытно-конструкторских работ по договорам с коммерческими предприятиям</a:t>
            </a:r>
          </a:p>
          <a:p>
            <a:pPr lvl="0" algn="just">
              <a:defRPr/>
            </a:pPr>
            <a:endParaRPr lang="ru-RU" altLang="ru-RU" sz="1400" dirty="0">
              <a:solidFill>
                <a:srgbClr val="003F82"/>
              </a:solidFill>
              <a:latin typeface="Myriad Pro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23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702</Words>
  <Application>Microsoft Office PowerPoint</Application>
  <PresentationFormat>Экран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СТРАТЕГИЧЕСКАЯ АКАДЕМИЧЕСКАЯ ЕДИНИЦА  «Математика, компьютерные науки и информационные технологии»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80</cp:revision>
  <dcterms:created xsi:type="dcterms:W3CDTF">2010-09-30T06:45:29Z</dcterms:created>
  <dcterms:modified xsi:type="dcterms:W3CDTF">2016-10-13T09:41:38Z</dcterms:modified>
</cp:coreProperties>
</file>