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8" r:id="rId3"/>
    <p:sldId id="292" r:id="rId4"/>
    <p:sldId id="259" r:id="rId5"/>
    <p:sldId id="294" r:id="rId6"/>
    <p:sldId id="295" r:id="rId7"/>
    <p:sldId id="296" r:id="rId8"/>
    <p:sldId id="297" r:id="rId9"/>
    <p:sldId id="298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82"/>
    <a:srgbClr val="21386F"/>
    <a:srgbClr val="1C2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1541" autoAdjust="0"/>
  </p:normalViewPr>
  <p:slideViewPr>
    <p:cSldViewPr snapToGrid="0" snapToObjects="1">
      <p:cViewPr varScale="1">
        <p:scale>
          <a:sx n="83" d="100"/>
          <a:sy n="83" d="100"/>
        </p:scale>
        <p:origin x="10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98590-65A4-4254-BC8C-6AA3C1E053CF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31932-FAA2-4825-8D8A-7E998FCD8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590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31932-FAA2-4825-8D8A-7E998FCD8C1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101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31932-FAA2-4825-8D8A-7E998FCD8C1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733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31932-FAA2-4825-8D8A-7E998FCD8C1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6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31932-FAA2-4825-8D8A-7E998FCD8C1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5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3D1-82CB-47B9-95F7-D33685BDFA51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01E5-81BD-44E5-8E20-462C2C5FEFE5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683-A615-41BD-A4D8-17705CB114A0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8C-AED8-4BA5-8652-AEE276FCC083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4A4C-A39D-40F9-985D-C7DCB93C0DB5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3BEA-EE38-406D-A93D-A1B7A0C50F31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F676-6045-4445-B3A3-69CE264AAD80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988B-86FF-4F79-A487-7C318366F71F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6C13-5674-4527-A7EC-B9690D91A02D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D65-7BC8-484C-874A-A3895B64CC55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2E26-330E-4C2F-B5E7-B7743EB347D8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FBE2B9D-1697-4090-97E9-0A438BE077E8}" type="datetime1">
              <a:rPr lang="en-US"/>
              <a:pPr>
                <a:defRPr/>
              </a:pPr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06625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САЕ «</a:t>
            </a:r>
            <a:r>
              <a:rPr lang="ru-RU" sz="2800" i="1" dirty="0">
                <a:solidFill>
                  <a:srgbClr val="002060"/>
                </a:solidFill>
              </a:rPr>
              <a:t>САЕ </a:t>
            </a:r>
            <a:r>
              <a:rPr lang="en-US" sz="2800" i="1" dirty="0">
                <a:solidFill>
                  <a:srgbClr val="002060"/>
                </a:solidFill>
              </a:rPr>
              <a:t>HUMANUS</a:t>
            </a:r>
            <a:r>
              <a:rPr lang="ru-RU" sz="2800" dirty="0" smtClean="0">
                <a:solidFill>
                  <a:srgbClr val="002060"/>
                </a:solidFill>
              </a:rPr>
              <a:t>»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endParaRPr lang="en-US" sz="2800" b="1" dirty="0">
              <a:solidFill>
                <a:srgbClr val="002060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908050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2016</a:t>
            </a:r>
          </a:p>
          <a:p>
            <a:pPr eaLnBrk="1" hangingPunct="1"/>
            <a:r>
              <a:rPr kumimoji="1" lang="ru-RU" sz="14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Факультет гуманитарных наук</a:t>
            </a: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0" y="6433259"/>
            <a:ext cx="5055080" cy="138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en-US" sz="800" dirty="0" smtClean="0">
                <a:solidFill>
                  <a:schemeClr val="bg1"/>
                </a:solidFill>
              </a:rPr>
              <a:t>6</a:t>
            </a:r>
            <a:endParaRPr lang="ru-RU" sz="800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bg1"/>
                </a:solidFill>
              </a:rPr>
              <a:t>Цели и задачи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163" y="1600201"/>
            <a:ext cx="8715375" cy="4937918"/>
          </a:xfrm>
        </p:spPr>
        <p:txBody>
          <a:bodyPr>
            <a:normAutofit fontScale="850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b="1" dirty="0" smtClean="0">
                <a:solidFill>
                  <a:schemeClr val="accent1"/>
                </a:solidFill>
                <a:ea typeface="SimSun" panose="02010600030101010101" pitchFamily="2" charset="-122"/>
              </a:rPr>
              <a:t>Цель </a:t>
            </a:r>
            <a:r>
              <a:rPr lang="ru-RU" sz="1700" b="1" dirty="0">
                <a:solidFill>
                  <a:schemeClr val="accent1"/>
                </a:solidFill>
                <a:ea typeface="SimSun" panose="02010600030101010101" pitchFamily="2" charset="-122"/>
              </a:rPr>
              <a:t>САЕ</a:t>
            </a:r>
            <a:r>
              <a:rPr lang="ru-RU" sz="1700" b="1" dirty="0">
                <a:ea typeface="SimSun" panose="02010600030101010101" pitchFamily="2" charset="-122"/>
              </a:rPr>
              <a:t> — </a:t>
            </a:r>
            <a:r>
              <a:rPr lang="ru-RU" sz="1700" dirty="0">
                <a:ea typeface="Calibri" panose="020F0502020204030204" pitchFamily="34" charset="0"/>
              </a:rPr>
              <a:t>достижение признания в глобальной гуманитарной науке исследований ВШЭ по перспективным направлениям в области философии, филологии, истории, лингвистики, культурологии и закрепление лидерства ВШЭ в данных областях в отечественной науке.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700" dirty="0"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sz="1700" b="1" dirty="0">
                <a:solidFill>
                  <a:schemeClr val="accent1"/>
                </a:solidFill>
              </a:rPr>
              <a:t>Задачи </a:t>
            </a:r>
            <a:r>
              <a:rPr lang="ru-RU" sz="1700" b="1" dirty="0" smtClean="0">
                <a:solidFill>
                  <a:schemeClr val="accent1"/>
                </a:solidFill>
              </a:rPr>
              <a:t>САЕ:</a:t>
            </a:r>
            <a:endParaRPr lang="ru-RU" sz="1700" dirty="0">
              <a:solidFill>
                <a:schemeClr val="accent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sz="1700" dirty="0"/>
              <a:t>Вывод на мировой уровень исследований в области лингвистических цифровых технологий (</a:t>
            </a:r>
            <a:r>
              <a:rPr lang="ru-RU" sz="1700" dirty="0" err="1"/>
              <a:t>digital</a:t>
            </a:r>
            <a:r>
              <a:rPr lang="ru-RU" sz="1700" dirty="0"/>
              <a:t> </a:t>
            </a:r>
            <a:r>
              <a:rPr lang="ru-RU" sz="1700" dirty="0" err="1"/>
              <a:t>humanities</a:t>
            </a:r>
            <a:r>
              <a:rPr lang="ru-RU" sz="1700" dirty="0"/>
              <a:t>) и сравнительного изучения культурных, историко-научных и языковых трансформаций в переломные эпохи;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sz="1700" dirty="0"/>
              <a:t>Социолингвистический мониторинг состояния русского языка  странах ближнего и дальнего зарубежья и языковых диаспорах; обеспечение лингвистической поддержки русскоязычных мигрантов;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sz="1700" dirty="0"/>
              <a:t>Укрепление лидерских позиций в России и продвижение в мировой науке перспективных исследований ВШЭ по философии и методологии науки; по комплексному изучению наук о человеке, по выявлению своеобразия культур средневековой Европы, по истории Второй мировой войны; по проблематике социокультурного развития и социолингвистической ситуации в России в сравнении с другими странами;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sz="1700" dirty="0"/>
              <a:t>Выполнение экспертных, научно-методических функций поддержки </a:t>
            </a:r>
            <a:r>
              <a:rPr lang="ru-RU" sz="1700" dirty="0" err="1"/>
              <a:t>Минобрнауки</a:t>
            </a:r>
            <a:r>
              <a:rPr lang="ru-RU" sz="1700" dirty="0"/>
              <a:t> России по вопросам преподавания гуманитарных предметов в системе общего образования, поддержка Интернет-ресурсов по русскому и другим языкам в России;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sz="1700" dirty="0"/>
              <a:t>Продвижение гуманитарного образования НИУ ВШЭ через открытые образовательные платформы и летние школы по </a:t>
            </a:r>
            <a:r>
              <a:rPr lang="ru-RU" sz="1700" dirty="0" err="1"/>
              <a:t>Russian</a:t>
            </a:r>
            <a:r>
              <a:rPr lang="ru-RU" sz="1700" dirty="0"/>
              <a:t> </a:t>
            </a:r>
            <a:r>
              <a:rPr lang="ru-RU" sz="1700" dirty="0" err="1"/>
              <a:t>studies</a:t>
            </a:r>
            <a:r>
              <a:rPr lang="ru-RU" sz="1700" dirty="0"/>
              <a:t>; систему просветительских лекториев в музеях, библиотеках и на других публичных площадках; организация магистерских и аспирантских программ двух дипломов совместно с европейскими университетами; усиление гуманитарной составляющей образования в НИУ ВШЭ.</a:t>
            </a:r>
            <a:endParaRPr lang="ru-RU" sz="1700" dirty="0"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prstClr val="white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prstClr val="white"/>
                </a:solidFill>
              </a:rPr>
              <a:t>201</a:t>
            </a:r>
            <a:r>
              <a:rPr lang="en-US" sz="800" dirty="0" smtClean="0">
                <a:solidFill>
                  <a:prstClr val="white"/>
                </a:solidFill>
              </a:rPr>
              <a:t>6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7340555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prstClr val="white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prstClr val="white"/>
                </a:solidFill>
              </a:rPr>
              <a:t>201</a:t>
            </a:r>
            <a:r>
              <a:rPr lang="en-US" sz="800" dirty="0" smtClean="0">
                <a:solidFill>
                  <a:prstClr val="white"/>
                </a:solidFill>
              </a:rPr>
              <a:t>6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160986"/>
            <a:ext cx="6375848" cy="75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400" dirty="0" smtClean="0">
              <a:solidFill>
                <a:prstClr val="white"/>
              </a:solidFill>
            </a:endParaRPr>
          </a:p>
          <a:p>
            <a:pPr algn="ctr"/>
            <a:r>
              <a:rPr lang="ru-RU" sz="2400" dirty="0" smtClean="0">
                <a:solidFill>
                  <a:prstClr val="white"/>
                </a:solidFill>
              </a:rPr>
              <a:t>САЕ</a:t>
            </a:r>
          </a:p>
          <a:p>
            <a:endParaRPr lang="en-US" sz="2400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85523" y="1472750"/>
            <a:ext cx="8500058" cy="4701473"/>
          </a:xfrm>
        </p:spPr>
        <p:txBody>
          <a:bodyPr/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    </a:t>
            </a:r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00172"/>
              </p:ext>
            </p:extLst>
          </p:nvPr>
        </p:nvGraphicFramePr>
        <p:xfrm>
          <a:off x="457200" y="1600201"/>
          <a:ext cx="8436634" cy="442966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43283"/>
                <a:gridCol w="7493351"/>
              </a:tblGrid>
              <a:tr h="329429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</a:rPr>
                        <a:t>Настоящее</a:t>
                      </a:r>
                    </a:p>
                  </a:txBody>
                  <a:tcPr marL="91439" marR="91439" marT="45733" marB="45733" vert="vert270" anchor="ctr"/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/>
                        <a:t>Координация</a:t>
                      </a:r>
                      <a:r>
                        <a:rPr lang="ru-RU" sz="1800" baseline="0" dirty="0"/>
                        <a:t> научной и образовательной работы </a:t>
                      </a:r>
                      <a:r>
                        <a:rPr lang="ru-RU" sz="1800" baseline="0" dirty="0" smtClean="0"/>
                        <a:t>подразделений факультета гуманитарных наук и ассоциированных с ним членов</a:t>
                      </a:r>
                      <a:endParaRPr lang="ru-RU" sz="1800" baseline="0" dirty="0"/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1800" baseline="0" dirty="0" smtClean="0"/>
                        <a:t>Развитие междисциплинарных исследований и образовательных программ</a:t>
                      </a:r>
                      <a:endParaRPr lang="ru-RU" sz="1800" baseline="0" dirty="0"/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1800" baseline="0" dirty="0"/>
                        <a:t>Вовлеченность в международную </a:t>
                      </a:r>
                      <a:r>
                        <a:rPr lang="ru-RU" sz="1800" baseline="0" dirty="0" smtClean="0"/>
                        <a:t>повестку исследований</a:t>
                      </a:r>
                      <a:endParaRPr lang="ru-RU" sz="1800" baseline="0" dirty="0"/>
                    </a:p>
                  </a:txBody>
                  <a:tcPr marL="91439" marR="91439" marT="45733" marB="45733" anchor="ctr"/>
                </a:tc>
              </a:tr>
              <a:tr h="113536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</a:rPr>
                        <a:t>Будущее</a:t>
                      </a:r>
                      <a:endParaRPr lang="en-US" sz="1800" b="1" dirty="0" smtClean="0">
                        <a:effectLst/>
                      </a:endParaRPr>
                    </a:p>
                    <a:p>
                      <a:pPr algn="ctr"/>
                      <a:r>
                        <a:rPr lang="en-US" sz="1800" b="1" dirty="0" smtClean="0">
                          <a:effectLst/>
                        </a:rPr>
                        <a:t> (2020)</a:t>
                      </a:r>
                      <a:endParaRPr lang="ru-RU" sz="1800" b="1" dirty="0">
                        <a:effectLst/>
                      </a:endParaRPr>
                    </a:p>
                  </a:txBody>
                  <a:tcPr marL="91439" marR="91439" marT="45733" marB="45733" vert="vert27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Продвижение</a:t>
                      </a:r>
                      <a:r>
                        <a:rPr lang="ru-RU" sz="1800" baseline="0" dirty="0"/>
                        <a:t> в международных рейтингах </a:t>
                      </a:r>
                      <a:r>
                        <a:rPr lang="ru-RU" sz="1800" baseline="0" dirty="0" smtClean="0"/>
                        <a:t>(</a:t>
                      </a:r>
                      <a:r>
                        <a:rPr lang="ru-RU" sz="1800" dirty="0" smtClean="0">
                          <a:effectLst/>
                        </a:rPr>
                        <a:t>«</a:t>
                      </a:r>
                      <a:r>
                        <a:rPr lang="en-US" sz="1800" dirty="0" smtClean="0">
                          <a:effectLst/>
                        </a:rPr>
                        <a:t>Arts</a:t>
                      </a:r>
                      <a:r>
                        <a:rPr lang="ru-RU" sz="1800" dirty="0" smtClean="0">
                          <a:effectLst/>
                        </a:rPr>
                        <a:t> &amp; </a:t>
                      </a:r>
                      <a:r>
                        <a:rPr lang="en-US" sz="1800" dirty="0" smtClean="0">
                          <a:effectLst/>
                        </a:rPr>
                        <a:t>Humanities</a:t>
                      </a:r>
                      <a:r>
                        <a:rPr lang="ru-RU" sz="1800" dirty="0" smtClean="0">
                          <a:effectLst/>
                        </a:rPr>
                        <a:t>»,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baseline="0" dirty="0" smtClean="0"/>
                        <a:t>лингвистика, философия, история)</a:t>
                      </a:r>
                      <a:endParaRPr lang="ru-RU" sz="1800" baseline="0" dirty="0"/>
                    </a:p>
                  </a:txBody>
                  <a:tcPr marL="91439" marR="91439" marT="45733" marB="4573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00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160986"/>
            <a:ext cx="6375848" cy="75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Рейтинги </a:t>
            </a:r>
            <a:r>
              <a:rPr lang="en-US" sz="2400" dirty="0">
                <a:solidFill>
                  <a:schemeClr val="bg1"/>
                </a:solidFill>
              </a:rPr>
              <a:t>QS</a:t>
            </a:r>
            <a:endParaRPr lang="en-US" sz="24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85523" y="1472750"/>
            <a:ext cx="8500058" cy="4701473"/>
          </a:xfrm>
        </p:spPr>
        <p:txBody>
          <a:bodyPr/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   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112425" y="6301727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prstClr val="white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prstClr val="white"/>
                </a:solidFill>
              </a:rPr>
              <a:t>201</a:t>
            </a:r>
            <a:r>
              <a:rPr lang="en-US" sz="800" dirty="0" smtClean="0">
                <a:solidFill>
                  <a:prstClr val="white"/>
                </a:solidFill>
              </a:rPr>
              <a:t>6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1276017"/>
              </p:ext>
            </p:extLst>
          </p:nvPr>
        </p:nvGraphicFramePr>
        <p:xfrm>
          <a:off x="255589" y="1638327"/>
          <a:ext cx="8593135" cy="4322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6995"/>
                <a:gridCol w="1389035"/>
                <a:gridCol w="1389035"/>
                <a:gridCol w="1389035"/>
                <a:gridCol w="1389035"/>
              </a:tblGrid>
              <a:tr h="584079">
                <a:tc>
                  <a:txBody>
                    <a:bodyPr/>
                    <a:lstStyle/>
                    <a:p>
                      <a:pPr indent="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Показатель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</a:t>
                      </a:r>
                      <a:r>
                        <a:rPr lang="en-US" sz="1600" dirty="0" smtClean="0">
                          <a:effectLst/>
                        </a:rPr>
                        <a:t>6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план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</a:t>
                      </a:r>
                      <a:r>
                        <a:rPr lang="en-US" sz="1600" dirty="0" smtClean="0">
                          <a:effectLst/>
                        </a:rPr>
                        <a:t>17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план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</a:t>
                      </a:r>
                      <a:r>
                        <a:rPr lang="en-US" sz="1600" dirty="0" smtClean="0">
                          <a:effectLst/>
                        </a:rPr>
                        <a:t>18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план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</a:t>
                      </a:r>
                      <a:r>
                        <a:rPr lang="en-US" sz="1600" dirty="0" smtClean="0">
                          <a:effectLst/>
                        </a:rPr>
                        <a:t>19</a:t>
                      </a:r>
                      <a:endParaRPr lang="ru-RU" sz="1600" dirty="0" smtClean="0">
                        <a:effectLst/>
                      </a:endParaRPr>
                    </a:p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план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</a:tr>
              <a:tr h="512113">
                <a:tc>
                  <a:txBody>
                    <a:bodyPr/>
                    <a:lstStyle/>
                    <a:p>
                      <a:pPr indent="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Позиция в отраслевом рейтинге </a:t>
                      </a:r>
                      <a:r>
                        <a:rPr lang="en-US" sz="1500" dirty="0">
                          <a:effectLst/>
                        </a:rPr>
                        <a:t>QS</a:t>
                      </a:r>
                      <a:r>
                        <a:rPr lang="ru-RU" sz="1500" dirty="0">
                          <a:effectLst/>
                        </a:rPr>
                        <a:t> «</a:t>
                      </a:r>
                      <a:r>
                        <a:rPr lang="en-US" sz="1500" dirty="0">
                          <a:effectLst/>
                        </a:rPr>
                        <a:t>Arts</a:t>
                      </a:r>
                      <a:r>
                        <a:rPr lang="ru-RU" sz="1500" dirty="0">
                          <a:effectLst/>
                        </a:rPr>
                        <a:t> &amp; </a:t>
                      </a:r>
                      <a:r>
                        <a:rPr lang="en-US" sz="1500" dirty="0">
                          <a:effectLst/>
                        </a:rPr>
                        <a:t>Humanities</a:t>
                      </a:r>
                      <a:r>
                        <a:rPr lang="ru-RU" sz="1500" dirty="0">
                          <a:effectLst/>
                        </a:rPr>
                        <a:t>»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25</a:t>
                      </a:r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ru-RU" sz="2000" dirty="0" smtClean="0">
                          <a:effectLst/>
                        </a:rPr>
                        <a:t>-300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25</a:t>
                      </a:r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ru-RU" sz="2000" dirty="0" smtClean="0">
                          <a:effectLst/>
                        </a:rPr>
                        <a:t>-300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201-250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201-250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</a:tr>
              <a:tr h="491905">
                <a:tc>
                  <a:txBody>
                    <a:bodyPr/>
                    <a:lstStyle/>
                    <a:p>
                      <a:pPr indent="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Позиция в предметном рейтинге </a:t>
                      </a:r>
                      <a:r>
                        <a:rPr lang="en-US" sz="1500" dirty="0">
                          <a:effectLst/>
                        </a:rPr>
                        <a:t>QS</a:t>
                      </a:r>
                      <a:r>
                        <a:rPr lang="ru-RU" sz="1500" dirty="0">
                          <a:effectLst/>
                        </a:rPr>
                        <a:t> «</a:t>
                      </a:r>
                      <a:r>
                        <a:rPr lang="en-US" sz="1500" dirty="0">
                          <a:effectLst/>
                        </a:rPr>
                        <a:t>Philosophy</a:t>
                      </a:r>
                      <a:r>
                        <a:rPr lang="ru-RU" sz="1500" dirty="0">
                          <a:effectLst/>
                        </a:rPr>
                        <a:t>»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15</a:t>
                      </a:r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ru-RU" sz="2000" dirty="0" smtClean="0">
                          <a:effectLst/>
                        </a:rPr>
                        <a:t>-200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15</a:t>
                      </a:r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ru-RU" sz="2000" dirty="0" smtClean="0">
                          <a:effectLst/>
                        </a:rPr>
                        <a:t>-200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151-200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101-150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</a:tr>
              <a:tr h="491905">
                <a:tc>
                  <a:txBody>
                    <a:bodyPr/>
                    <a:lstStyle/>
                    <a:p>
                      <a:pPr indent="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Позиция в предметном рейтинге </a:t>
                      </a:r>
                      <a:r>
                        <a:rPr lang="en-US" sz="1500" dirty="0">
                          <a:effectLst/>
                        </a:rPr>
                        <a:t>QS</a:t>
                      </a:r>
                      <a:r>
                        <a:rPr lang="ru-RU" sz="1500" dirty="0">
                          <a:effectLst/>
                        </a:rPr>
                        <a:t> «</a:t>
                      </a:r>
                      <a:r>
                        <a:rPr lang="en-US" sz="1500" dirty="0">
                          <a:effectLst/>
                        </a:rPr>
                        <a:t>Linguistics</a:t>
                      </a:r>
                      <a:r>
                        <a:rPr lang="ru-RU" sz="1500" dirty="0">
                          <a:effectLst/>
                        </a:rPr>
                        <a:t>»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151-200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101-150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</a:tr>
              <a:tr h="49190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Позиция в предметном рейтинге </a:t>
                      </a:r>
                      <a:r>
                        <a:rPr lang="en-US" sz="1500" dirty="0" smtClean="0">
                          <a:effectLst/>
                        </a:rPr>
                        <a:t>QS</a:t>
                      </a:r>
                      <a:r>
                        <a:rPr lang="ru-RU" sz="1500" dirty="0" smtClean="0">
                          <a:effectLst/>
                        </a:rPr>
                        <a:t> «</a:t>
                      </a:r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History</a:t>
                      </a:r>
                      <a:r>
                        <a:rPr lang="ru-RU" sz="1500" dirty="0" smtClean="0">
                          <a:effectLst/>
                        </a:rPr>
                        <a:t>»</a:t>
                      </a:r>
                      <a:endParaRPr lang="ru-RU" sz="15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25</a:t>
                      </a:r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ru-RU" sz="2000" dirty="0" smtClean="0">
                          <a:effectLst/>
                        </a:rPr>
                        <a:t>-300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</a:tr>
              <a:tr h="983809">
                <a:tc>
                  <a:txBody>
                    <a:bodyPr/>
                    <a:lstStyle/>
                    <a:p>
                      <a:pPr indent="0" algn="just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500" dirty="0">
                          <a:effectLst/>
                        </a:rPr>
                        <a:t>Количество публикаций в базе данных </a:t>
                      </a:r>
                      <a:r>
                        <a:rPr lang="en-US" sz="1500" dirty="0">
                          <a:effectLst/>
                        </a:rPr>
                        <a:t>Web of Science</a:t>
                      </a:r>
                      <a:r>
                        <a:rPr lang="ru-RU" sz="1500" dirty="0">
                          <a:effectLst/>
                        </a:rPr>
                        <a:t> на одного научно-педагогического работника САЕ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0,86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1,14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1,38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1,</a:t>
                      </a:r>
                      <a:r>
                        <a:rPr lang="en-US" sz="2000" dirty="0" smtClean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</a:tr>
              <a:tr h="767021">
                <a:tc>
                  <a:txBody>
                    <a:bodyPr/>
                    <a:lstStyle/>
                    <a:p>
                      <a:pPr indent="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Количество публикаций в базе данных </a:t>
                      </a:r>
                      <a:r>
                        <a:rPr lang="en-US" sz="1500" dirty="0">
                          <a:effectLst/>
                        </a:rPr>
                        <a:t>Scopus</a:t>
                      </a:r>
                      <a:r>
                        <a:rPr lang="ru-RU" sz="1500" dirty="0">
                          <a:effectLst/>
                        </a:rPr>
                        <a:t> на одного научно-педагогического работника САЕ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0,90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1,05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1,</a:t>
                      </a:r>
                      <a:r>
                        <a:rPr lang="en-US" sz="2000" dirty="0" smtClean="0">
                          <a:effectLst/>
                        </a:rPr>
                        <a:t>4</a:t>
                      </a:r>
                      <a:r>
                        <a:rPr lang="ru-RU" sz="2000" dirty="0" smtClean="0">
                          <a:effectLst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9921" y="422564"/>
            <a:ext cx="7824158" cy="381000"/>
          </a:xfrm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>Образовательные </a:t>
            </a:r>
            <a:r>
              <a:rPr lang="ru-RU" sz="2800" dirty="0" smtClean="0">
                <a:solidFill>
                  <a:schemeClr val="bg1"/>
                </a:solidFill>
              </a:rPr>
              <a:t>программы</a:t>
            </a: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876" y="1431917"/>
            <a:ext cx="8715375" cy="4972050"/>
          </a:xfrm>
        </p:spPr>
        <p:txBody>
          <a:bodyPr>
            <a:normAutofit/>
          </a:bodyPr>
          <a:lstStyle/>
          <a:p>
            <a:pPr marL="0" indent="0" algn="ctr" eaLnBrk="1" fontAlgn="ctr" hangingPunct="1">
              <a:buNone/>
            </a:pPr>
            <a:r>
              <a:rPr lang="ru-RU" sz="1800" b="1" dirty="0" smtClean="0"/>
              <a:t>Настоящее</a:t>
            </a:r>
            <a:endParaRPr lang="ru-RU" sz="1800" dirty="0" smtClean="0"/>
          </a:p>
          <a:p>
            <a:pPr algn="just" eaLnBrk="1" fontAlgn="ctr" hangingPunct="1"/>
            <a:r>
              <a:rPr lang="ru-RU" sz="1800" dirty="0" smtClean="0"/>
              <a:t>7 </a:t>
            </a:r>
            <a:r>
              <a:rPr lang="ru-RU" sz="1800" dirty="0"/>
              <a:t>бакалаврских </a:t>
            </a:r>
            <a:r>
              <a:rPr lang="ru-RU" sz="1800" dirty="0" smtClean="0"/>
              <a:t> </a:t>
            </a:r>
            <a:r>
              <a:rPr lang="ru-RU" sz="1800" dirty="0"/>
              <a:t>образовательных программ </a:t>
            </a:r>
          </a:p>
          <a:p>
            <a:pPr algn="just" eaLnBrk="1" fontAlgn="ctr" hangingPunct="1"/>
            <a:r>
              <a:rPr lang="ru-RU" sz="1800" dirty="0" smtClean="0"/>
              <a:t>10 магистерских образовательных </a:t>
            </a:r>
            <a:r>
              <a:rPr lang="ru-RU" sz="1800" dirty="0"/>
              <a:t>программ </a:t>
            </a:r>
            <a:endParaRPr lang="ru-RU" sz="1800" dirty="0" smtClean="0"/>
          </a:p>
          <a:p>
            <a:r>
              <a:rPr lang="ru-RU" sz="1800" dirty="0" err="1"/>
              <a:t>Бакалавриат</a:t>
            </a:r>
            <a:r>
              <a:rPr lang="ru-RU" sz="1800" dirty="0"/>
              <a:t> : </a:t>
            </a:r>
            <a:r>
              <a:rPr lang="ru-RU" sz="1800" dirty="0" smtClean="0"/>
              <a:t>1380 </a:t>
            </a:r>
            <a:r>
              <a:rPr lang="ru-RU" sz="1800" dirty="0"/>
              <a:t>студентов, из них </a:t>
            </a:r>
            <a:r>
              <a:rPr lang="ru-RU" sz="1800" dirty="0" smtClean="0"/>
              <a:t>78 </a:t>
            </a:r>
            <a:r>
              <a:rPr lang="ru-RU" sz="1800" dirty="0"/>
              <a:t>иностранных </a:t>
            </a:r>
            <a:r>
              <a:rPr lang="ru-RU" sz="1800" dirty="0" smtClean="0"/>
              <a:t>(6%)</a:t>
            </a:r>
            <a:endParaRPr lang="ru-RU" sz="1800" dirty="0"/>
          </a:p>
          <a:p>
            <a:r>
              <a:rPr lang="ru-RU" sz="1800" dirty="0"/>
              <a:t>Магистратура : </a:t>
            </a:r>
            <a:r>
              <a:rPr lang="ru-RU" sz="1800" dirty="0" smtClean="0"/>
              <a:t>348 </a:t>
            </a:r>
            <a:r>
              <a:rPr lang="ru-RU" sz="1800" dirty="0"/>
              <a:t>студент, из них </a:t>
            </a:r>
            <a:r>
              <a:rPr lang="ru-RU" sz="1800" dirty="0" smtClean="0"/>
              <a:t>34 иностранных (10%)</a:t>
            </a:r>
          </a:p>
          <a:p>
            <a:r>
              <a:rPr lang="ru-RU" sz="1800" dirty="0" smtClean="0"/>
              <a:t>Зарубежные профессора и преподаватели со степенью </a:t>
            </a:r>
            <a:r>
              <a:rPr lang="en-US" sz="1800" dirty="0" smtClean="0">
                <a:solidFill>
                  <a:schemeClr val="dk1"/>
                </a:solidFill>
              </a:rPr>
              <a:t>PhD</a:t>
            </a:r>
            <a:r>
              <a:rPr lang="ru-RU" sz="1800" dirty="0" smtClean="0">
                <a:solidFill>
                  <a:schemeClr val="dk1"/>
                </a:solidFill>
              </a:rPr>
              <a:t>: 38 человек (7% от общего числа преподавателей)</a:t>
            </a:r>
            <a:endParaRPr lang="ru-RU" sz="1800" dirty="0"/>
          </a:p>
          <a:p>
            <a:pPr marL="0" indent="0" eaLnBrk="1" fontAlgn="ctr" hangingPunct="1">
              <a:buNone/>
            </a:pPr>
            <a:endParaRPr lang="ru-RU" sz="1800" b="1" dirty="0" smtClean="0"/>
          </a:p>
          <a:p>
            <a:pPr marL="0" indent="0" algn="ctr" eaLnBrk="1" fontAlgn="ctr" hangingPunct="1">
              <a:buNone/>
            </a:pPr>
            <a:r>
              <a:rPr lang="ru-RU" sz="1800" b="1" dirty="0" smtClean="0"/>
              <a:t>Будущее</a:t>
            </a:r>
            <a:r>
              <a:rPr lang="ru-RU" sz="1800" dirty="0"/>
              <a:t> </a:t>
            </a:r>
            <a:r>
              <a:rPr lang="ru-RU" sz="1800" b="1" dirty="0" smtClean="0"/>
              <a:t>(20</a:t>
            </a:r>
            <a:r>
              <a:rPr lang="en-US" sz="1800" b="1" dirty="0"/>
              <a:t>20</a:t>
            </a:r>
            <a:r>
              <a:rPr lang="ru-RU" sz="1800" b="1" dirty="0"/>
              <a:t>г</a:t>
            </a:r>
            <a:r>
              <a:rPr lang="ru-RU" sz="1800" b="1" dirty="0" smtClean="0"/>
              <a:t>.)</a:t>
            </a:r>
            <a:endParaRPr lang="ru-RU" sz="1800" dirty="0" smtClean="0"/>
          </a:p>
          <a:p>
            <a:pPr algn="just" eaLnBrk="1" fontAlgn="ctr" hangingPunct="1"/>
            <a:r>
              <a:rPr lang="ru-RU" sz="1800" dirty="0" smtClean="0"/>
              <a:t>В </a:t>
            </a:r>
            <a:r>
              <a:rPr lang="ru-RU" sz="1800" dirty="0"/>
              <a:t>ближайшие три года планируется  открытие 4 магистерских образовательных программ  (одна из них сетевая, а две на английском языке</a:t>
            </a:r>
            <a:r>
              <a:rPr lang="ru-RU" sz="1800" dirty="0" smtClean="0"/>
              <a:t>).</a:t>
            </a:r>
          </a:p>
          <a:p>
            <a:pPr algn="just" eaLnBrk="1" fontAlgn="ctr" hangingPunct="1"/>
            <a:r>
              <a:rPr lang="ru-RU" sz="1800" dirty="0">
                <a:solidFill>
                  <a:schemeClr val="dk1"/>
                </a:solidFill>
              </a:rPr>
              <a:t>Доля иностранных студентов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ru-RU" sz="1800" dirty="0">
                <a:solidFill>
                  <a:schemeClr val="dk1"/>
                </a:solidFill>
              </a:rPr>
              <a:t>к </a:t>
            </a:r>
            <a:r>
              <a:rPr lang="ru-RU" sz="1800" dirty="0" smtClean="0">
                <a:solidFill>
                  <a:schemeClr val="dk1"/>
                </a:solidFill>
              </a:rPr>
              <a:t>2020 г</a:t>
            </a:r>
            <a:r>
              <a:rPr lang="ru-RU" sz="1800" dirty="0">
                <a:solidFill>
                  <a:schemeClr val="dk1"/>
                </a:solidFill>
              </a:rPr>
              <a:t>. возрастет более чем на </a:t>
            </a:r>
            <a:r>
              <a:rPr lang="ru-RU" sz="1800" dirty="0" smtClean="0">
                <a:solidFill>
                  <a:schemeClr val="dk1"/>
                </a:solidFill>
              </a:rPr>
              <a:t>15% </a:t>
            </a:r>
            <a:r>
              <a:rPr lang="ru-RU" sz="1800" dirty="0">
                <a:solidFill>
                  <a:schemeClr val="dk1"/>
                </a:solidFill>
              </a:rPr>
              <a:t>на всех основных образовательных программах</a:t>
            </a:r>
            <a:r>
              <a:rPr lang="ru-RU" sz="1800" dirty="0" smtClean="0">
                <a:solidFill>
                  <a:schemeClr val="dk1"/>
                </a:solidFill>
              </a:rPr>
              <a:t>.</a:t>
            </a:r>
          </a:p>
          <a:p>
            <a:pPr algn="just" eaLnBrk="1" fontAlgn="ctr" hangingPunct="1"/>
            <a:r>
              <a:rPr lang="ru-RU" sz="1800" dirty="0" smtClean="0">
                <a:solidFill>
                  <a:schemeClr val="dk1"/>
                </a:solidFill>
              </a:rPr>
              <a:t>Рост числа зарубежных профессоров</a:t>
            </a:r>
            <a:r>
              <a:rPr lang="ru-RU" sz="1800" dirty="0">
                <a:solidFill>
                  <a:schemeClr val="dk1"/>
                </a:solidFill>
              </a:rPr>
              <a:t> </a:t>
            </a:r>
            <a:r>
              <a:rPr lang="ru-RU" sz="1800" dirty="0" smtClean="0">
                <a:solidFill>
                  <a:schemeClr val="dk1"/>
                </a:solidFill>
              </a:rPr>
              <a:t>и преподавателей со степенью </a:t>
            </a:r>
            <a:r>
              <a:rPr lang="en-US" sz="1800" dirty="0" smtClean="0">
                <a:solidFill>
                  <a:schemeClr val="dk1"/>
                </a:solidFill>
              </a:rPr>
              <a:t>PhD</a:t>
            </a:r>
            <a:r>
              <a:rPr lang="ru-RU" sz="1800" dirty="0">
                <a:solidFill>
                  <a:schemeClr val="dk1"/>
                </a:solidFill>
              </a:rPr>
              <a:t> </a:t>
            </a:r>
            <a:r>
              <a:rPr lang="ru-RU" sz="1800" dirty="0" smtClean="0">
                <a:solidFill>
                  <a:schemeClr val="dk1"/>
                </a:solidFill>
              </a:rPr>
              <a:t>не менее чем на 15%</a:t>
            </a:r>
            <a:endParaRPr lang="ru-RU" sz="1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prstClr val="white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prstClr val="white"/>
                </a:solidFill>
              </a:rPr>
              <a:t>201</a:t>
            </a:r>
            <a:r>
              <a:rPr lang="en-US" sz="800" dirty="0" smtClean="0">
                <a:solidFill>
                  <a:prstClr val="white"/>
                </a:solidFill>
              </a:rPr>
              <a:t>6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293211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203200"/>
            <a:ext cx="74047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Myriad Pro"/>
              </a:rPr>
              <a:t>Количество студентов/ иностранных студентов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6222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prstClr val="white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prstClr val="white"/>
                </a:solidFill>
              </a:rPr>
              <a:t>201</a:t>
            </a:r>
            <a:r>
              <a:rPr lang="en-US" sz="800" dirty="0" smtClean="0">
                <a:solidFill>
                  <a:prstClr val="white"/>
                </a:solidFill>
              </a:rPr>
              <a:t>6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920944"/>
              </p:ext>
            </p:extLst>
          </p:nvPr>
        </p:nvGraphicFramePr>
        <p:xfrm>
          <a:off x="638176" y="1504951"/>
          <a:ext cx="8029573" cy="4359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7418"/>
                <a:gridCol w="1283286"/>
                <a:gridCol w="1355583"/>
                <a:gridCol w="1283286"/>
              </a:tblGrid>
              <a:tr h="495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>
                          <a:effectLst/>
                        </a:rPr>
                        <a:t>Данные по количеству студентов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effectLst/>
                        </a:rPr>
                        <a:t>2015 год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effectLst/>
                        </a:rPr>
                        <a:t>2016 год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Процентное изменение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1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 err="1">
                          <a:effectLst/>
                        </a:rPr>
                        <a:t>Бакалавриат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1242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</a:rPr>
                        <a:t>1380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10%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8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Из них иностранных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62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78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26%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51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Магистратура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328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348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6%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8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Из них иностранных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28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</a:rPr>
                        <a:t>34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21%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8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ВСЕГО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</a:rPr>
                        <a:t>1570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1728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10%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8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ВСЕГО </a:t>
                      </a:r>
                      <a:r>
                        <a:rPr lang="ru-RU" sz="1300" b="1" u="none" strike="noStrike" dirty="0" smtClean="0">
                          <a:effectLst/>
                        </a:rPr>
                        <a:t>ИНОСТРАННЫХ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</a:rPr>
                        <a:t>90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112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 smtClean="0">
                          <a:effectLst/>
                        </a:rPr>
                        <a:t>24%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706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71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>
                          <a:effectLst/>
                        </a:rPr>
                        <a:t>Данные по количеству платных студентов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2015 год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2016 год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Процентное изменение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1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>
                          <a:effectLst/>
                        </a:rPr>
                        <a:t>Бакалавриат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298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</a:rPr>
                        <a:t>341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</a:rPr>
                        <a:t>14%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51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Магистратура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30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</a:rPr>
                        <a:t>34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</a:rPr>
                        <a:t>13%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8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ВСЕГО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328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>
                          <a:effectLst/>
                        </a:rPr>
                        <a:t>375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</a:rPr>
                        <a:t>14%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26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203200"/>
            <a:ext cx="7004051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Развитие платных форм образования</a:t>
            </a:r>
            <a:endParaRPr lang="en-US" sz="24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407988" y="65674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prstClr val="white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prstClr val="white"/>
                </a:solidFill>
              </a:rPr>
              <a:t>201</a:t>
            </a:r>
            <a:r>
              <a:rPr lang="en-US" sz="800" dirty="0" smtClean="0">
                <a:solidFill>
                  <a:prstClr val="white"/>
                </a:solidFill>
              </a:rPr>
              <a:t>6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91686" y="6427126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prstClr val="white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prstClr val="white"/>
                </a:solidFill>
              </a:rPr>
              <a:t>201</a:t>
            </a:r>
            <a:r>
              <a:rPr lang="en-US" sz="800" dirty="0" smtClean="0">
                <a:solidFill>
                  <a:prstClr val="white"/>
                </a:solidFill>
              </a:rPr>
              <a:t>6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988" y="1443841"/>
            <a:ext cx="845026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Открытие программ </a:t>
            </a:r>
            <a:r>
              <a:rPr lang="ru-RU" b="1" dirty="0" smtClean="0"/>
              <a:t>ДПО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r>
              <a:rPr lang="ru-RU" dirty="0"/>
              <a:t>В 2016 г. на ФГН впервые были </a:t>
            </a:r>
            <a:r>
              <a:rPr lang="ru-RU" dirty="0" smtClean="0"/>
              <a:t>открыты 20 программ ДПО, среди них:</a:t>
            </a:r>
            <a:endParaRPr lang="ru-RU" dirty="0"/>
          </a:p>
          <a:p>
            <a:pPr marL="252000" indent="-540000" algn="just">
              <a:buFont typeface="Arial" panose="020B0604020202020204" pitchFamily="34" charset="0"/>
              <a:buChar char="•"/>
            </a:pPr>
            <a:r>
              <a:rPr lang="ru-RU" sz="1600" dirty="0"/>
              <a:t>Лингвистическая экспертиза текста</a:t>
            </a:r>
          </a:p>
          <a:p>
            <a:pPr marL="252000" indent="-540000" algn="just">
              <a:buFont typeface="Arial" panose="020B0604020202020204" pitchFamily="34" charset="0"/>
              <a:buChar char="•"/>
            </a:pPr>
            <a:r>
              <a:rPr lang="ru-RU" sz="1600" dirty="0"/>
              <a:t>Всеобщая история искусств в контексте истории и культуры</a:t>
            </a:r>
          </a:p>
          <a:p>
            <a:pPr marL="252000" indent="-540000" algn="just">
              <a:buFont typeface="Arial" panose="020B0604020202020204" pitchFamily="34" charset="0"/>
              <a:buChar char="•"/>
            </a:pPr>
            <a:r>
              <a:rPr lang="ru-RU" sz="1600" dirty="0"/>
              <a:t>Феномен Иеронима </a:t>
            </a:r>
            <a:r>
              <a:rPr lang="ru-RU" sz="1600" dirty="0" smtClean="0"/>
              <a:t>Босха</a:t>
            </a:r>
          </a:p>
          <a:p>
            <a:pPr marL="252000" indent="-540000" algn="just">
              <a:buFont typeface="Arial" panose="020B0604020202020204" pitchFamily="34" charset="0"/>
              <a:buChar char="•"/>
            </a:pPr>
            <a:r>
              <a:rPr lang="ru-RU" sz="1600" dirty="0"/>
              <a:t>Компьютерная </a:t>
            </a:r>
            <a:r>
              <a:rPr lang="ru-RU" sz="1600" dirty="0" smtClean="0"/>
              <a:t>лингвистика</a:t>
            </a:r>
          </a:p>
          <a:p>
            <a:pPr marL="252000" indent="-540000" algn="just">
              <a:buFont typeface="Arial" panose="020B0604020202020204" pitchFamily="34" charset="0"/>
              <a:buChar char="•"/>
            </a:pPr>
            <a:r>
              <a:rPr lang="ru-RU" sz="1600" dirty="0"/>
              <a:t>История </a:t>
            </a:r>
            <a:r>
              <a:rPr lang="ru-RU" sz="1600" dirty="0" smtClean="0"/>
              <a:t>театра</a:t>
            </a:r>
          </a:p>
          <a:p>
            <a:pPr marL="252000" indent="-540000" algn="just">
              <a:buFont typeface="Arial" panose="020B0604020202020204" pitchFamily="34" charset="0"/>
              <a:buChar char="•"/>
            </a:pPr>
            <a:r>
              <a:rPr lang="ru-RU" sz="1600" dirty="0"/>
              <a:t>Русский жестовый язык</a:t>
            </a:r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Расширение деятельности Учебно-методического центра преподавания русского языка как </a:t>
            </a:r>
            <a:r>
              <a:rPr lang="ru-RU" b="1" dirty="0" smtClean="0"/>
              <a:t>иностранного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5400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Проведение Летней школы </a:t>
            </a:r>
            <a:r>
              <a:rPr lang="ru-RU" sz="1600" dirty="0"/>
              <a:t>по изучению русского языка для студентов из США и Западной Европы</a:t>
            </a:r>
          </a:p>
        </p:txBody>
      </p:sp>
    </p:spTree>
    <p:extLst>
      <p:ext uri="{BB962C8B-B14F-4D97-AF65-F5344CB8AC3E}">
        <p14:creationId xmlns:p14="http://schemas.microsoft.com/office/powerpoint/2010/main" val="1291808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203200"/>
            <a:ext cx="7004051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Научно-исследовательская деятельность</a:t>
            </a:r>
            <a:endParaRPr lang="en-US" sz="24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prstClr val="white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prstClr val="white"/>
                </a:solidFill>
              </a:rPr>
              <a:t>201</a:t>
            </a:r>
            <a:r>
              <a:rPr lang="en-US" sz="800" dirty="0" smtClean="0">
                <a:solidFill>
                  <a:prstClr val="white"/>
                </a:solidFill>
              </a:rPr>
              <a:t>6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00098" y="1673225"/>
            <a:ext cx="74580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just">
              <a:spcBef>
                <a:spcPts val="1800"/>
              </a:spcBef>
              <a:buNone/>
            </a:pPr>
            <a:r>
              <a:rPr lang="ru-RU" dirty="0"/>
              <a:t>1. </a:t>
            </a:r>
            <a:r>
              <a:rPr lang="ru-RU" dirty="0">
                <a:solidFill>
                  <a:srgbClr val="00B0F0"/>
                </a:solidFill>
              </a:rPr>
              <a:t>Национальное </a:t>
            </a:r>
            <a:r>
              <a:rPr lang="ru-RU" dirty="0"/>
              <a:t>лидерство по ряду направлений гуманитарных </a:t>
            </a:r>
            <a:r>
              <a:rPr lang="ru-RU" dirty="0" smtClean="0"/>
              <a:t>                                                    дисциплин</a:t>
            </a:r>
            <a:endParaRPr lang="ru-RU" dirty="0"/>
          </a:p>
          <a:p>
            <a:pPr marL="0" lvl="0" indent="0" algn="just">
              <a:buNone/>
            </a:pPr>
            <a:r>
              <a:rPr lang="ru-RU" dirty="0"/>
              <a:t>2. Устойчивая узнаваемость и признание в </a:t>
            </a:r>
            <a:r>
              <a:rPr lang="ru-RU" dirty="0">
                <a:solidFill>
                  <a:srgbClr val="00B0F0"/>
                </a:solidFill>
              </a:rPr>
              <a:t>международном</a:t>
            </a:r>
            <a:r>
              <a:rPr lang="ru-RU" i="1" dirty="0"/>
              <a:t> </a:t>
            </a:r>
            <a:r>
              <a:rPr lang="ru-RU" dirty="0"/>
              <a:t>интеллектуальном пространстве</a:t>
            </a:r>
          </a:p>
          <a:p>
            <a:pPr marL="0" lvl="0" indent="0" algn="just">
              <a:buNone/>
            </a:pPr>
            <a:r>
              <a:rPr lang="ru-RU" dirty="0"/>
              <a:t>3. Повышение позиций в международных рейтингах за счет роста числа публикаций.  </a:t>
            </a:r>
            <a:endParaRPr lang="ru-RU" dirty="0" smtClean="0"/>
          </a:p>
          <a:p>
            <a:pPr marL="0" lvl="0" indent="0" algn="just">
              <a:buNone/>
            </a:pPr>
            <a:r>
              <a:rPr lang="ru-RU" dirty="0"/>
              <a:t>4. Поддержка поступления выпускников на </a:t>
            </a:r>
            <a:r>
              <a:rPr lang="ru-RU" dirty="0" err="1"/>
              <a:t>PhD</a:t>
            </a:r>
            <a:r>
              <a:rPr lang="ru-RU" dirty="0"/>
              <a:t> программы ведущих зарубежных университетов </a:t>
            </a:r>
          </a:p>
          <a:p>
            <a:pPr marL="0" lvl="0" indent="0" algn="just">
              <a:buNone/>
            </a:pPr>
            <a:r>
              <a:rPr lang="ru-RU" dirty="0"/>
              <a:t>5. Развитие студенческой мобильности</a:t>
            </a:r>
          </a:p>
          <a:p>
            <a:pPr marL="0" lvl="0" indent="0" algn="just">
              <a:buNone/>
            </a:pPr>
            <a:r>
              <a:rPr lang="ru-RU" dirty="0"/>
              <a:t>6. Расширение партнерских отношений с зарубежными ведущими университетами</a:t>
            </a:r>
          </a:p>
          <a:p>
            <a:pPr marL="0" lvl="0" indent="0" algn="just">
              <a:buNone/>
            </a:pPr>
            <a:r>
              <a:rPr lang="ru-RU" dirty="0"/>
              <a:t>7. Продвижение программ факультета с помощью записи курсов на платформе </a:t>
            </a:r>
            <a:r>
              <a:rPr lang="ru-RU" dirty="0" err="1" smtClean="0"/>
              <a:t>Курсера</a:t>
            </a:r>
            <a:r>
              <a:rPr lang="ru-RU" dirty="0" smtClean="0"/>
              <a:t> и Национальной платформе </a:t>
            </a:r>
            <a:r>
              <a:rPr lang="ru-RU" smtClean="0"/>
              <a:t>открытого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831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9921" y="633993"/>
            <a:ext cx="7824158" cy="313457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Основные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проекты CАЕ HUMANUS до 2020 г.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876" y="1431917"/>
            <a:ext cx="8715375" cy="4972050"/>
          </a:xfrm>
        </p:spPr>
        <p:txBody>
          <a:bodyPr>
            <a:normAutofit/>
          </a:bodyPr>
          <a:lstStyle/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«Лингвистические технологии в эпоху цифровых революций»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2. «Новая история наук о человеке»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3. «Российская империя в глобальной перспективе» 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4. «Россия и Запад: сходства и различия исторических путей»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5. «Словесность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социум: язык, текст, коммуникация»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6. «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Метафилософия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дисциплинарные границы философской рациональности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prstClr val="white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prstClr val="white"/>
                </a:solidFill>
              </a:rPr>
              <a:t>201</a:t>
            </a:r>
            <a:r>
              <a:rPr lang="en-US" sz="800" dirty="0" smtClean="0">
                <a:solidFill>
                  <a:prstClr val="white"/>
                </a:solidFill>
              </a:rPr>
              <a:t>6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601780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2869</TotalTime>
  <Words>675</Words>
  <Application>Microsoft Office PowerPoint</Application>
  <PresentationFormat>Экран (4:3)</PresentationFormat>
  <Paragraphs>180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ＭＳ Ｐゴシック</vt:lpstr>
      <vt:lpstr>SimSun</vt:lpstr>
      <vt:lpstr>Arial</vt:lpstr>
      <vt:lpstr>Calibri</vt:lpstr>
      <vt:lpstr>Myriad Pro</vt:lpstr>
      <vt:lpstr>Myriad Pro Semibold</vt:lpstr>
      <vt:lpstr>Times New Roman</vt:lpstr>
      <vt:lpstr>Wingdings</vt:lpstr>
      <vt:lpstr>Office Theme</vt:lpstr>
      <vt:lpstr> САЕ «САЕ HUMANUS» </vt:lpstr>
      <vt:lpstr>Цели и задачи </vt:lpstr>
      <vt:lpstr>Презентация PowerPoint</vt:lpstr>
      <vt:lpstr>Презентация PowerPoint</vt:lpstr>
      <vt:lpstr> Образовательные программы  </vt:lpstr>
      <vt:lpstr>Презентация PowerPoint</vt:lpstr>
      <vt:lpstr>Презентация PowerPoint</vt:lpstr>
      <vt:lpstr>Презентация PowerPoint</vt:lpstr>
      <vt:lpstr>      Основные проекты CАЕ HUMANUS до 2020 г. </vt:lpstr>
    </vt:vector>
  </TitlesOfParts>
  <Company>hse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Носов</cp:lastModifiedBy>
  <cp:revision>114</cp:revision>
  <dcterms:created xsi:type="dcterms:W3CDTF">2010-09-30T06:45:29Z</dcterms:created>
  <dcterms:modified xsi:type="dcterms:W3CDTF">2016-10-05T08:36:18Z</dcterms:modified>
</cp:coreProperties>
</file>