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1081" r:id="rId2"/>
    <p:sldId id="1073" r:id="rId3"/>
    <p:sldId id="1074" r:id="rId4"/>
    <p:sldId id="1075" r:id="rId5"/>
    <p:sldId id="1076" r:id="rId6"/>
    <p:sldId id="1077" r:id="rId7"/>
    <p:sldId id="1078" r:id="rId8"/>
    <p:sldId id="1079" r:id="rId9"/>
    <p:sldId id="1080" r:id="rId10"/>
  </p:sldIdLst>
  <p:sldSz cx="10688638" cy="7562850"/>
  <p:notesSz cx="6797675" cy="9926638"/>
  <p:defaultTextStyle>
    <a:defPPr>
      <a:defRPr lang="ru-RU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3" pos="6451" userDrawn="1">
          <p15:clr>
            <a:srgbClr val="A4A3A4"/>
          </p15:clr>
        </p15:guide>
        <p15:guide id="38" orient="horz" pos="568" userDrawn="1">
          <p15:clr>
            <a:srgbClr val="A4A3A4"/>
          </p15:clr>
        </p15:guide>
        <p15:guide id="54" pos="6610" userDrawn="1">
          <p15:clr>
            <a:srgbClr val="A4A3A4"/>
          </p15:clr>
        </p15:guide>
        <p15:guide id="59" orient="horz" pos="91" userDrawn="1">
          <p15:clr>
            <a:srgbClr val="A4A3A4"/>
          </p15:clr>
        </p15:guide>
        <p15:guide id="64" pos="3412" userDrawn="1">
          <p15:clr>
            <a:srgbClr val="A4A3A4"/>
          </p15:clr>
        </p15:guide>
        <p15:guide id="78" pos="3298" userDrawn="1">
          <p15:clr>
            <a:srgbClr val="A4A3A4"/>
          </p15:clr>
        </p15:guide>
        <p15:guide id="79" pos="4954" userDrawn="1">
          <p15:clr>
            <a:srgbClr val="A4A3A4"/>
          </p15:clr>
        </p15:guide>
        <p15:guide id="90" pos="259" userDrawn="1">
          <p15:clr>
            <a:srgbClr val="A4A3A4"/>
          </p15:clr>
        </p15:guide>
        <p15:guide id="92" pos="3661" userDrawn="1">
          <p15:clr>
            <a:srgbClr val="A4A3A4"/>
          </p15:clr>
        </p15:guide>
        <p15:guide id="97" pos="3208" userDrawn="1">
          <p15:clr>
            <a:srgbClr val="A4A3A4"/>
          </p15:clr>
        </p15:guide>
        <p15:guide id="99" pos="622" userDrawn="1">
          <p15:clr>
            <a:srgbClr val="A4A3A4"/>
          </p15:clr>
        </p15:guide>
        <p15:guide id="100" pos="1892" userDrawn="1">
          <p15:clr>
            <a:srgbClr val="A4A3A4"/>
          </p15:clr>
        </p15:guide>
        <p15:guide id="104" orient="horz" pos="704" userDrawn="1">
          <p15:clr>
            <a:srgbClr val="A4A3A4"/>
          </p15:clr>
        </p15:guide>
        <p15:guide id="106" orient="horz" pos="885" userDrawn="1">
          <p15:clr>
            <a:srgbClr val="A4A3A4"/>
          </p15:clr>
        </p15:guide>
        <p15:guide id="108" pos="532" userDrawn="1">
          <p15:clr>
            <a:srgbClr val="A4A3A4"/>
          </p15:clr>
        </p15:guide>
        <p15:guide id="109" pos="1076" userDrawn="1">
          <p15:clr>
            <a:srgbClr val="A4A3A4"/>
          </p15:clr>
        </p15:guide>
        <p15:guide id="111" orient="horz" pos="999" userDrawn="1">
          <p15:clr>
            <a:srgbClr val="A4A3A4"/>
          </p15:clr>
        </p15:guide>
        <p15:guide id="113" pos="4251" userDrawn="1">
          <p15:clr>
            <a:srgbClr val="A4A3A4"/>
          </p15:clr>
        </p15:guide>
        <p15:guide id="115" orient="horz" pos="2495" userDrawn="1">
          <p15:clr>
            <a:srgbClr val="A4A3A4"/>
          </p15:clr>
        </p15:guide>
        <p15:guide id="118" pos="4024" userDrawn="1">
          <p15:clr>
            <a:srgbClr val="A4A3A4"/>
          </p15:clr>
        </p15:guide>
        <p15:guide id="119" pos="5929" userDrawn="1">
          <p15:clr>
            <a:srgbClr val="A4A3A4"/>
          </p15:clr>
        </p15:guide>
        <p15:guide id="120" pos="3888" userDrawn="1">
          <p15:clr>
            <a:srgbClr val="A4A3A4"/>
          </p15:clr>
        </p15:guide>
        <p15:guide id="121" pos="418" userDrawn="1">
          <p15:clr>
            <a:srgbClr val="A4A3A4"/>
          </p15:clr>
        </p15:guide>
        <p15:guide id="122" pos="2006" userDrawn="1">
          <p15:clr>
            <a:srgbClr val="A4A3A4"/>
          </p15:clr>
        </p15:guide>
        <p15:guide id="123" pos="230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126" userDrawn="1">
          <p15:clr>
            <a:srgbClr val="A4A3A4"/>
          </p15:clr>
        </p15:guide>
        <p15:guide id="4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radaev" initials="v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92F"/>
    <a:srgbClr val="002648"/>
    <a:srgbClr val="0099C6"/>
    <a:srgbClr val="990099"/>
    <a:srgbClr val="1BAD89"/>
    <a:srgbClr val="FF9900"/>
    <a:srgbClr val="A6A6A6"/>
    <a:srgbClr val="66AA00"/>
    <a:srgbClr val="2B6599"/>
    <a:srgbClr val="DD44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89" autoAdjust="0"/>
    <p:restoredTop sz="96318" autoAdjust="0"/>
  </p:normalViewPr>
  <p:slideViewPr>
    <p:cSldViewPr snapToGrid="0" snapToObjects="1">
      <p:cViewPr varScale="1">
        <p:scale>
          <a:sx n="102" d="100"/>
          <a:sy n="102" d="100"/>
        </p:scale>
        <p:origin x="1470" y="78"/>
      </p:cViewPr>
      <p:guideLst>
        <p:guide pos="6451"/>
        <p:guide orient="horz" pos="568"/>
        <p:guide pos="6610"/>
        <p:guide orient="horz" pos="91"/>
        <p:guide pos="3412"/>
        <p:guide pos="3298"/>
        <p:guide pos="4954"/>
        <p:guide pos="259"/>
        <p:guide pos="3661"/>
        <p:guide pos="3208"/>
        <p:guide pos="622"/>
        <p:guide pos="1892"/>
        <p:guide orient="horz" pos="704"/>
        <p:guide orient="horz" pos="885"/>
        <p:guide pos="532"/>
        <p:guide pos="1076"/>
        <p:guide orient="horz" pos="999"/>
        <p:guide pos="4251"/>
        <p:guide orient="horz" pos="2495"/>
        <p:guide pos="4024"/>
        <p:guide pos="5929"/>
        <p:guide pos="3888"/>
        <p:guide pos="418"/>
        <p:guide pos="2006"/>
        <p:guide pos="23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948" y="60"/>
      </p:cViewPr>
      <p:guideLst>
        <p:guide orient="horz" pos="3132"/>
        <p:guide pos="2160"/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5\&#1054;&#1090;&#1095;&#1077;&#1090;%20&#1055;&#1088;&#1086;&#1075;&#1088;&#1072;&#1084;&#1084;&#1099;%20&#1088;&#1072;&#1079;&#1074;&#1080;&#1090;&#1080;&#1103;\&#1057;&#1090;&#1088;&#1072;&#1090;&#1077;&#1075;&#1080;&#1095;&#1077;&#1089;&#1082;&#1080;&#1077;%20&#1077;&#1076;&#1080;&#1085;&#1080;&#1094;&#1099;\&#1055;&#1086;&#1076;&#1075;&#1086;&#1090;&#1086;&#1074;&#1082;&#1072;%20&#1079;&#1072;&#1103;&#1074;&#1082;&#1080;\&#1055;&#1088;&#1077;&#1079;&#1077;&#1085;&#1090;&#1072;&#1094;&#1080;&#1080;\&#1044;&#1072;&#1085;&#1085;&#1099;&#1077;&#1057;&#1040;&#1045;-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5\&#1054;&#1090;&#1095;&#1077;&#1090;%20&#1055;&#1088;&#1086;&#1075;&#1088;&#1072;&#1084;&#1084;&#1099;%20&#1088;&#1072;&#1079;&#1074;&#1080;&#1090;&#1080;&#1103;\&#1057;&#1090;&#1088;&#1072;&#1090;&#1077;&#1075;&#1080;&#1095;&#1077;&#1089;&#1082;&#1080;&#1077;%20&#1077;&#1076;&#1080;&#1085;&#1080;&#1094;&#1099;\&#1055;&#1086;&#1076;&#1075;&#1086;&#1090;&#1086;&#1074;&#1082;&#1072;%20&#1079;&#1072;&#1103;&#1074;&#1082;&#1080;\&#1055;&#1088;&#1077;&#1079;&#1077;&#1085;&#1090;&#1072;&#1094;&#1080;&#1080;\&#1044;&#1072;&#1085;&#1085;&#1099;&#1077;&#1057;&#1040;&#1045;-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5\&#1054;&#1090;&#1095;&#1077;&#1090;%20&#1055;&#1088;&#1086;&#1075;&#1088;&#1072;&#1084;&#1084;&#1099;%20&#1088;&#1072;&#1079;&#1074;&#1080;&#1090;&#1080;&#1103;\&#1057;&#1090;&#1088;&#1072;&#1090;&#1077;&#1075;&#1080;&#1095;&#1077;&#1089;&#1082;&#1080;&#1077;%20&#1077;&#1076;&#1080;&#1085;&#1080;&#1094;&#1099;\&#1055;&#1086;&#1076;&#1075;&#1086;&#1090;&#1086;&#1074;&#1082;&#1072;%20&#1079;&#1072;&#1103;&#1074;&#1082;&#1080;\&#1055;&#1088;&#1077;&#1079;&#1077;&#1085;&#1090;&#1072;&#1094;&#1080;&#1080;\&#1044;&#1072;&#1085;&#1085;&#1099;&#1077;&#1057;&#1040;&#1045;-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5\&#1054;&#1090;&#1095;&#1077;&#1090;%20&#1055;&#1088;&#1086;&#1075;&#1088;&#1072;&#1084;&#1084;&#1099;%20&#1088;&#1072;&#1079;&#1074;&#1080;&#1090;&#1080;&#1103;\&#1057;&#1090;&#1088;&#1072;&#1090;&#1077;&#1075;&#1080;&#1095;&#1077;&#1089;&#1082;&#1080;&#1077;%20&#1077;&#1076;&#1080;&#1085;&#1080;&#1094;&#1099;\&#1055;&#1086;&#1076;&#1075;&#1086;&#1090;&#1086;&#1074;&#1082;&#1072;%20&#1079;&#1072;&#1103;&#1074;&#1082;&#1080;\&#1055;&#1088;&#1077;&#1079;&#1077;&#1085;&#1090;&#1072;&#1094;&#1080;&#1080;\&#1044;&#1072;&#1085;&#1085;&#1099;&#1077;&#1057;&#1040;&#1045;-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5\&#1054;&#1090;&#1095;&#1077;&#1090;%20&#1055;&#1088;&#1086;&#1075;&#1088;&#1072;&#1084;&#1084;&#1099;%20&#1088;&#1072;&#1079;&#1074;&#1080;&#1090;&#1080;&#1103;\&#1057;&#1090;&#1088;&#1072;&#1090;&#1077;&#1075;&#1080;&#1095;&#1077;&#1089;&#1082;&#1080;&#1077;%20&#1077;&#1076;&#1080;&#1085;&#1080;&#1094;&#1099;\&#1055;&#1086;&#1076;&#1075;&#1086;&#1090;&#1086;&#1074;&#1082;&#1072;%20&#1079;&#1072;&#1103;&#1074;&#1082;&#1080;\&#1055;&#1088;&#1077;&#1079;&#1077;&#1085;&#1090;&#1072;&#1094;&#1080;&#1080;\&#1044;&#1072;&#1085;&#1085;&#1099;&#1077;&#1057;&#1040;&#1045;-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5\&#1054;&#1090;&#1095;&#1077;&#1090;%20&#1055;&#1088;&#1086;&#1075;&#1088;&#1072;&#1084;&#1084;&#1099;%20&#1088;&#1072;&#1079;&#1074;&#1080;&#1090;&#1080;&#1103;\&#1057;&#1090;&#1088;&#1072;&#1090;&#1077;&#1075;&#1080;&#1095;&#1077;&#1089;&#1082;&#1080;&#1077;%20&#1077;&#1076;&#1080;&#1085;&#1080;&#1094;&#1099;\&#1055;&#1086;&#1076;&#1075;&#1086;&#1090;&#1086;&#1074;&#1082;&#1072;%20&#1079;&#1072;&#1103;&#1074;&#1082;&#1080;\&#1055;&#1088;&#1077;&#1079;&#1077;&#1085;&#1090;&#1072;&#1094;&#1080;&#1080;\&#1044;&#1072;&#1085;&#1085;&#1099;&#1077;&#1057;&#1040;&#1045;-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5\&#1054;&#1090;&#1095;&#1077;&#1090;%20&#1055;&#1088;&#1086;&#1075;&#1088;&#1072;&#1084;&#1084;&#1099;%20&#1088;&#1072;&#1079;&#1074;&#1080;&#1090;&#1080;&#1103;\&#1057;&#1090;&#1088;&#1072;&#1090;&#1077;&#1075;&#1080;&#1095;&#1077;&#1089;&#1082;&#1080;&#1077;%20&#1077;&#1076;&#1080;&#1085;&#1080;&#1094;&#1099;\&#1055;&#1086;&#1076;&#1075;&#1086;&#1090;&#1086;&#1074;&#1082;&#1072;%20&#1079;&#1072;&#1103;&#1074;&#1082;&#1080;\&#1055;&#1088;&#1077;&#1079;&#1077;&#1085;&#1090;&#1072;&#1094;&#1080;&#1080;\&#1044;&#1072;&#1085;&#1085;&#1099;&#1077;&#1057;&#1040;&#1045;-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5\&#1054;&#1090;&#1095;&#1077;&#1090;%20&#1055;&#1088;&#1086;&#1075;&#1088;&#1072;&#1084;&#1084;&#1099;%20&#1088;&#1072;&#1079;&#1074;&#1080;&#1090;&#1080;&#1103;\&#1057;&#1090;&#1088;&#1072;&#1090;&#1077;&#1075;&#1080;&#1095;&#1077;&#1089;&#1082;&#1080;&#1077;%20&#1077;&#1076;&#1080;&#1085;&#1080;&#1094;&#1099;\&#1055;&#1086;&#1076;&#1075;&#1086;&#1090;&#1086;&#1074;&#1082;&#1072;%20&#1079;&#1072;&#1103;&#1074;&#1082;&#1080;\&#1055;&#1088;&#1077;&#1079;&#1077;&#1085;&#1090;&#1072;&#1094;&#1080;&#1080;\&#1044;&#1072;&#1085;&#1085;&#1099;&#1077;&#1057;&#1040;&#1045;-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v>САЕ 2020</c:v>
          </c:tx>
          <c:spPr>
            <a:ln w="28575" cap="rnd">
              <a:solidFill>
                <a:srgbClr val="A3192F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8037178601799184E-2"/>
                  <c:y val="0.1411111111111111"/>
                </c:manualLayout>
              </c:layout>
              <c:tx>
                <c:rich>
                  <a:bodyPr/>
                  <a:lstStyle/>
                  <a:p>
                    <a:fld id="{F8BBB7D7-D9F4-4650-BE38-D5D8D3DA8FEB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-2.3986360125712231E-2"/>
                  <c:y val="3.5749985432584674E-2"/>
                </c:manualLayout>
              </c:layout>
              <c:tx>
                <c:rich>
                  <a:bodyPr/>
                  <a:lstStyle/>
                  <a:p>
                    <a:fld id="{0B44B648-9B43-4728-9BDF-8A1506BA27BD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-2.0563438206868189E-2"/>
                  <c:y val="0"/>
                </c:manualLayout>
              </c:layout>
              <c:tx>
                <c:rich>
                  <a:bodyPr/>
                  <a:lstStyle/>
                  <a:p>
                    <a:fld id="{D04F391A-AC15-471F-8091-21D0C73B3FA3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0"/>
                  <c:y val="-5.7199976692135612E-2"/>
                </c:manualLayout>
              </c:layout>
              <c:tx>
                <c:rich>
                  <a:bodyPr/>
                  <a:lstStyle/>
                  <a:p>
                    <a:fld id="{C06D79C7-09D3-4798-9E06-039B8CAAD09F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09A15489-CBC3-4A49-BC08-D1EA59E17265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C2FC1BF5-FD8D-4B4E-A84F-4B8406A0385D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A3192F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val>
            <c:numRef>
              <c:f>'+ЭКОН'!$K$7:$K$12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'+ЭКОН'!$H$7:$H$12</c15:f>
                <c15:dlblRangeCache>
                  <c:ptCount val="6"/>
                  <c:pt idx="0">
                    <c:v>2,14</c:v>
                  </c:pt>
                  <c:pt idx="1">
                    <c:v>1,32</c:v>
                  </c:pt>
                  <c:pt idx="2">
                    <c:v>3,25</c:v>
                  </c:pt>
                  <c:pt idx="3">
                    <c:v>2,35</c:v>
                  </c:pt>
                  <c:pt idx="4">
                    <c:v>16%</c:v>
                  </c:pt>
                  <c:pt idx="5">
                    <c:v>17%</c:v>
                  </c:pt>
                </c15:dlblRangeCache>
              </c15:datalabelsRange>
            </c:ext>
          </c:extLst>
        </c:ser>
        <c:ser>
          <c:idx val="1"/>
          <c:order val="1"/>
          <c:tx>
            <c:v>САЕ 2015</c:v>
          </c:tx>
          <c:spPr>
            <a:ln w="28575" cap="rnd">
              <a:solidFill>
                <a:srgbClr val="002648"/>
              </a:solidFill>
              <a:prstDash val="sysDot"/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'+ЭКОН'!$L$7:$L$12</c:f>
              <c:numCache>
                <c:formatCode>0.000</c:formatCode>
                <c:ptCount val="6"/>
                <c:pt idx="0">
                  <c:v>1.1358947061506821</c:v>
                </c:pt>
                <c:pt idx="1">
                  <c:v>1.694479866172627</c:v>
                </c:pt>
                <c:pt idx="2">
                  <c:v>0.94822001348567375</c:v>
                </c:pt>
                <c:pt idx="3">
                  <c:v>1.012043066437998</c:v>
                </c:pt>
                <c:pt idx="4">
                  <c:v>0.55747896035777</c:v>
                </c:pt>
                <c:pt idx="5">
                  <c:v>0.81290811387862871</c:v>
                </c:pt>
              </c:numCache>
            </c:numRef>
          </c:val>
        </c:ser>
        <c:ser>
          <c:idx val="2"/>
          <c:order val="2"/>
          <c:tx>
            <c:v>ДК 5-100</c:v>
          </c:tx>
          <c:spPr>
            <a:ln w="28575" cap="rnd">
              <a:solidFill>
                <a:srgbClr val="A6A6A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2441419837942898E-2"/>
                  <c:y val="-0.1381027567179712"/>
                </c:manualLayout>
              </c:layout>
              <c:tx>
                <c:rich>
                  <a:bodyPr/>
                  <a:lstStyle/>
                  <a:p>
                    <a:fld id="{92235A78-D0D2-4565-B539-B7278795E875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0.2554089668464482"/>
                  <c:y val="-0.14205552282383224"/>
                </c:manualLayout>
              </c:layout>
              <c:tx>
                <c:rich>
                  <a:bodyPr/>
                  <a:lstStyle/>
                  <a:p>
                    <a:fld id="{CE77F695-5430-47DA-8745-90A8BB9C632E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0.13090895254379445"/>
                  <c:y val="4.3839897490435473E-2"/>
                </c:manualLayout>
              </c:layout>
              <c:tx>
                <c:rich>
                  <a:bodyPr/>
                  <a:lstStyle/>
                  <a:p>
                    <a:fld id="{7F71852D-DCF8-4EEF-AF0F-2DC448B20F79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0"/>
                  <c:y val="0.21054714648964701"/>
                </c:manualLayout>
              </c:layout>
              <c:tx>
                <c:rich>
                  <a:bodyPr/>
                  <a:lstStyle/>
                  <a:p>
                    <a:fld id="{B080DAA3-E144-4B59-9D2C-D7AE6A4200BC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803E4298-7448-4EEB-9058-86A6D1BE7809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5"/>
              <c:layout>
                <c:manualLayout>
                  <c:x val="-2.3990677908012886E-2"/>
                  <c:y val="2.8599988346067674E-2"/>
                </c:manualLayout>
              </c:layout>
              <c:tx>
                <c:rich>
                  <a:bodyPr/>
                  <a:lstStyle/>
                  <a:p>
                    <a:fld id="{BB9DEE69-DDC0-4A31-A55C-E292BFAF278B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648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val>
            <c:numRef>
              <c:f>'+ЭКОН'!$M$7:$M$12</c:f>
              <c:numCache>
                <c:formatCode>0.000</c:formatCode>
                <c:ptCount val="6"/>
                <c:pt idx="0">
                  <c:v>0.42735042735042739</c:v>
                </c:pt>
                <c:pt idx="1">
                  <c:v>0.37825059101654862</c:v>
                </c:pt>
                <c:pt idx="2">
                  <c:v>0.29202279202279208</c:v>
                </c:pt>
                <c:pt idx="3">
                  <c:v>0.2388888888888889</c:v>
                </c:pt>
                <c:pt idx="4">
                  <c:v>0.44618681537790766</c:v>
                </c:pt>
                <c:pt idx="5">
                  <c:v>0.66838512768707836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'+ЭКОН'!$I$7:$I$12</c15:f>
                <c15:dlblRangeCache>
                  <c:ptCount val="6"/>
                  <c:pt idx="0">
                    <c:v>2,44</c:v>
                  </c:pt>
                  <c:pt idx="1">
                    <c:v>2,24</c:v>
                  </c:pt>
                  <c:pt idx="2">
                    <c:v>3,08</c:v>
                  </c:pt>
                  <c:pt idx="3">
                    <c:v>2,38</c:v>
                  </c:pt>
                  <c:pt idx="4">
                    <c:v>9%</c:v>
                  </c:pt>
                  <c:pt idx="5">
                    <c:v>13%</c:v>
                  </c:pt>
                </c15:dlblRangeCache>
              </c15:datalabelsRange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323724688"/>
        <c:axId val="323723008"/>
      </c:radarChart>
      <c:catAx>
        <c:axId val="32372468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23723008"/>
        <c:crosses val="autoZero"/>
        <c:auto val="1"/>
        <c:lblAlgn val="ctr"/>
        <c:lblOffset val="100"/>
        <c:noMultiLvlLbl val="0"/>
      </c:catAx>
      <c:valAx>
        <c:axId val="3237230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23724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v>САЕ 2020</c:v>
          </c:tx>
          <c:spPr>
            <a:ln w="28575" cap="rnd">
              <a:solidFill>
                <a:srgbClr val="A3192F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tx>
                <c:rich>
                  <a:bodyPr/>
                  <a:lstStyle/>
                  <a:p>
                    <a:fld id="{18B03440-B743-4AC2-B007-E890545DD888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585272F9-A719-491C-AE82-9D1225F64EBF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2"/>
              <c:layout>
                <c:manualLayout>
                  <c:x val="4.0096104363529492E-2"/>
                  <c:y val="2.3899859588324808E-2"/>
                </c:manualLayout>
              </c:layout>
              <c:tx>
                <c:rich>
                  <a:bodyPr/>
                  <a:lstStyle/>
                  <a:p>
                    <a:fld id="{CEFD350F-36BB-4522-ADCB-2D500C0D6020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1.1456029818151208E-2"/>
                  <c:y val="-1.1949929794162569E-2"/>
                </c:manualLayout>
              </c:layout>
              <c:tx>
                <c:rich>
                  <a:bodyPr/>
                  <a:lstStyle/>
                  <a:p>
                    <a:fld id="{BDB7FBDD-C9CF-4659-A40D-253675D222E5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B8AC3C72-3F68-4A4A-92F9-3622066FF731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3337CD84-4A51-4740-9A57-1E5709263258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A3192F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val>
            <c:numRef>
              <c:f>'+СОЦ'!$K$7:$K$12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'+СОЦ'!$H$7:$H$12</c15:f>
                <c15:dlblRangeCache>
                  <c:ptCount val="6"/>
                  <c:pt idx="0">
                    <c:v>2,29</c:v>
                  </c:pt>
                  <c:pt idx="1">
                    <c:v>1,93</c:v>
                  </c:pt>
                  <c:pt idx="2">
                    <c:v>15,03</c:v>
                  </c:pt>
                  <c:pt idx="3">
                    <c:v>15,67</c:v>
                  </c:pt>
                  <c:pt idx="4">
                    <c:v>14%</c:v>
                  </c:pt>
                  <c:pt idx="5">
                    <c:v>25%</c:v>
                  </c:pt>
                </c15:dlblRangeCache>
              </c15:datalabelsRange>
            </c:ext>
          </c:extLst>
        </c:ser>
        <c:ser>
          <c:idx val="1"/>
          <c:order val="1"/>
          <c:tx>
            <c:v>САЕ 2015</c:v>
          </c:tx>
          <c:spPr>
            <a:ln w="28575" cap="rnd">
              <a:solidFill>
                <a:srgbClr val="002648"/>
              </a:solidFill>
              <a:prstDash val="sysDot"/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'+СОЦ'!$L$7:$L$12</c:f>
              <c:numCache>
                <c:formatCode>0.000</c:formatCode>
                <c:ptCount val="6"/>
                <c:pt idx="0">
                  <c:v>1.3377908996674333</c:v>
                </c:pt>
                <c:pt idx="1">
                  <c:v>1.6538610647054914</c:v>
                </c:pt>
                <c:pt idx="2">
                  <c:v>2.48026567173723</c:v>
                </c:pt>
                <c:pt idx="3">
                  <c:v>1.7322736130624066</c:v>
                </c:pt>
                <c:pt idx="4">
                  <c:v>0.74545529786642861</c:v>
                </c:pt>
                <c:pt idx="5">
                  <c:v>0.57926894457205402</c:v>
                </c:pt>
              </c:numCache>
            </c:numRef>
          </c:val>
        </c:ser>
        <c:ser>
          <c:idx val="2"/>
          <c:order val="2"/>
          <c:tx>
            <c:v>ДК 5-100</c:v>
          </c:tx>
          <c:spPr>
            <a:ln w="28575" cap="rnd">
              <a:solidFill>
                <a:srgbClr val="A6A6A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0.15070908013533532"/>
                </c:manualLayout>
              </c:layout>
              <c:tx>
                <c:rich>
                  <a:bodyPr/>
                  <a:lstStyle/>
                  <a:p>
                    <a:fld id="{2A1D5C48-4ACD-443E-9F8C-56D50D97C161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0.14606438018142923"/>
                  <c:y val="-7.7674543662056034E-2"/>
                </c:manualLayout>
              </c:layout>
              <c:tx>
                <c:rich>
                  <a:bodyPr/>
                  <a:lstStyle/>
                  <a:p>
                    <a:fld id="{3413C063-9D50-4C82-8D8C-0F6D86021543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0.28866849812802159"/>
                  <c:y val="0.1711763929607385"/>
                </c:manualLayout>
              </c:layout>
              <c:tx>
                <c:rich>
                  <a:bodyPr/>
                  <a:lstStyle/>
                  <a:p>
                    <a:fld id="{0511E51D-5205-4758-BA4D-2300A00B7B58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5.7280149090756039E-3"/>
                  <c:y val="0.2104587291061476"/>
                </c:manualLayout>
              </c:layout>
              <c:tx>
                <c:rich>
                  <a:bodyPr/>
                  <a:lstStyle/>
                  <a:p>
                    <a:fld id="{EEECACF0-5429-49E0-8EB0-4AEA79D9CF54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4"/>
              <c:layout>
                <c:manualLayout>
                  <c:x val="4.5824119272605247E-2"/>
                  <c:y val="-1.4937412242703183E-2"/>
                </c:manualLayout>
              </c:layout>
              <c:tx>
                <c:rich>
                  <a:bodyPr/>
                  <a:lstStyle/>
                  <a:p>
                    <a:fld id="{897728CC-59F2-4160-B5F6-949D83DE02CF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5"/>
              <c:layout>
                <c:manualLayout>
                  <c:x val="4.0096104363529596E-2"/>
                  <c:y val="3.2862306933946761E-2"/>
                </c:manualLayout>
              </c:layout>
              <c:tx>
                <c:rich>
                  <a:bodyPr/>
                  <a:lstStyle/>
                  <a:p>
                    <a:fld id="{0A952ED3-983D-470F-9F4E-424A45E96002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648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val>
            <c:numRef>
              <c:f>'+СОЦ'!$M$7:$M$12</c:f>
              <c:numCache>
                <c:formatCode>0.000</c:formatCode>
                <c:ptCount val="6"/>
                <c:pt idx="0">
                  <c:v>0.42734804672483701</c:v>
                </c:pt>
                <c:pt idx="1">
                  <c:v>0.45389818069157184</c:v>
                </c:pt>
                <c:pt idx="2">
                  <c:v>0.35042539831436659</c:v>
                </c:pt>
                <c:pt idx="3">
                  <c:v>0.28666506974302081</c:v>
                </c:pt>
                <c:pt idx="4">
                  <c:v>0.63373896679176234</c:v>
                </c:pt>
                <c:pt idx="5">
                  <c:v>0.59682955110462621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'+СОЦ'!$I$7:$I$12</c15:f>
                <c15:dlblRangeCache>
                  <c:ptCount val="6"/>
                  <c:pt idx="0">
                    <c:v>3,06</c:v>
                  </c:pt>
                  <c:pt idx="1">
                    <c:v>3,18</c:v>
                  </c:pt>
                  <c:pt idx="2">
                    <c:v>37,27</c:v>
                  </c:pt>
                  <c:pt idx="3">
                    <c:v>27,15</c:v>
                  </c:pt>
                  <c:pt idx="4">
                    <c:v>10%</c:v>
                  </c:pt>
                  <c:pt idx="5">
                    <c:v>15%</c:v>
                  </c:pt>
                </c15:dlblRangeCache>
              </c15:datalabelsRange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266973136"/>
        <c:axId val="266973696"/>
      </c:radarChart>
      <c:catAx>
        <c:axId val="26697313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66973696"/>
        <c:crosses val="autoZero"/>
        <c:auto val="1"/>
        <c:lblAlgn val="ctr"/>
        <c:lblOffset val="100"/>
        <c:noMultiLvlLbl val="0"/>
      </c:catAx>
      <c:valAx>
        <c:axId val="2669736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66973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v>САЕ 2020</c:v>
          </c:tx>
          <c:spPr>
            <a:ln w="28575" cap="rnd">
              <a:solidFill>
                <a:srgbClr val="A3192F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6.4073408955091348E-3"/>
                  <c:y val="5.3468632831792998E-2"/>
                </c:manualLayout>
              </c:layout>
              <c:tx>
                <c:rich>
                  <a:bodyPr/>
                  <a:lstStyle/>
                  <a:p>
                    <a:fld id="{F4B716D3-2087-428D-A792-DC1FDEDE1055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-2.2425693134282089E-2"/>
                  <c:y val="1.0025368655961186E-2"/>
                </c:manualLayout>
              </c:layout>
              <c:tx>
                <c:rich>
                  <a:bodyPr/>
                  <a:lstStyle/>
                  <a:p>
                    <a:fld id="{36868A65-198B-4E44-B26A-C96034CDCE54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5E259D0A-E81D-475E-8E2E-F98106181278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A221DCF8-9C0D-4B9B-976D-D1388398317B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4"/>
              <c:layout>
                <c:manualLayout>
                  <c:x val="0"/>
                  <c:y val="-1.6708947759935311E-2"/>
                </c:manualLayout>
              </c:layout>
              <c:tx>
                <c:rich>
                  <a:bodyPr/>
                  <a:lstStyle/>
                  <a:p>
                    <a:fld id="{733D6146-59D7-418E-AEEB-04CAA5C9F350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5"/>
              <c:layout>
                <c:manualLayout>
                  <c:x val="0"/>
                  <c:y val="1.0025368655961125E-2"/>
                </c:manualLayout>
              </c:layout>
              <c:tx>
                <c:rich>
                  <a:bodyPr/>
                  <a:lstStyle/>
                  <a:p>
                    <a:fld id="{6369E767-4205-4661-93E4-75094C06D890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A3192F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val>
            <c:numRef>
              <c:f>'+МАТЕМ'!$K$7:$K$12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'+МАТЕМ'!$H$7:$H$12</c15:f>
                <c15:dlblRangeCache>
                  <c:ptCount val="6"/>
                  <c:pt idx="0">
                    <c:v>4,98</c:v>
                  </c:pt>
                  <c:pt idx="1">
                    <c:v>3,25</c:v>
                  </c:pt>
                  <c:pt idx="2">
                    <c:v>16,58</c:v>
                  </c:pt>
                  <c:pt idx="3">
                    <c:v>12,62</c:v>
                  </c:pt>
                  <c:pt idx="4">
                    <c:v>16%</c:v>
                  </c:pt>
                  <c:pt idx="5">
                    <c:v>15%</c:v>
                  </c:pt>
                </c15:dlblRangeCache>
              </c15:datalabelsRange>
            </c:ext>
          </c:extLst>
        </c:ser>
        <c:ser>
          <c:idx val="1"/>
          <c:order val="1"/>
          <c:tx>
            <c:v>САЕ 2015</c:v>
          </c:tx>
          <c:spPr>
            <a:ln w="28575" cap="rnd">
              <a:solidFill>
                <a:srgbClr val="002648"/>
              </a:solidFill>
              <a:prstDash val="sysDot"/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'+МАТЕМ'!$L$7:$L$12</c:f>
              <c:numCache>
                <c:formatCode>0.000</c:formatCode>
                <c:ptCount val="6"/>
                <c:pt idx="0">
                  <c:v>1.3574610813569807</c:v>
                </c:pt>
                <c:pt idx="1">
                  <c:v>1.6870167766190305</c:v>
                </c:pt>
                <c:pt idx="2">
                  <c:v>0.84673357513469127</c:v>
                </c:pt>
                <c:pt idx="3">
                  <c:v>0.86118419928401235</c:v>
                </c:pt>
                <c:pt idx="4">
                  <c:v>0.39150416023855245</c:v>
                </c:pt>
                <c:pt idx="5">
                  <c:v>0.89104832429684788</c:v>
                </c:pt>
              </c:numCache>
            </c:numRef>
          </c:val>
        </c:ser>
        <c:ser>
          <c:idx val="2"/>
          <c:order val="2"/>
          <c:tx>
            <c:v>ДК 5-100</c:v>
          </c:tx>
          <c:spPr>
            <a:ln w="28575" cap="rnd">
              <a:solidFill>
                <a:srgbClr val="A6A6A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0.17526107401958607"/>
                </c:manualLayout>
              </c:layout>
              <c:tx>
                <c:rich>
                  <a:bodyPr/>
                  <a:lstStyle/>
                  <a:p>
                    <a:fld id="{A4B91624-B09B-45B5-A86E-788162377BF7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0.22425693134281974"/>
                  <c:y val="-0.11696263431954715"/>
                </c:manualLayout>
              </c:layout>
              <c:tx>
                <c:rich>
                  <a:bodyPr/>
                  <a:lstStyle/>
                  <a:p>
                    <a:fld id="{9A21B0EF-F9DF-4ED3-A216-BCEB65BD2B27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0.10609774524664857"/>
                  <c:y val="4.8890907411641898E-2"/>
                </c:manualLayout>
              </c:layout>
              <c:tx>
                <c:rich>
                  <a:bodyPr/>
                  <a:lstStyle/>
                  <a:p>
                    <a:fld id="{D47BFBBF-F95B-4CFD-BDF3-9FECE40B1F98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-5.8733279716974539E-17"/>
                  <c:y val="0.11845065163580598"/>
                </c:manualLayout>
              </c:layout>
              <c:tx>
                <c:rich>
                  <a:bodyPr/>
                  <a:lstStyle/>
                  <a:p>
                    <a:fld id="{665D5F25-24CC-4946-99F7-CA7AE0A6624E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55EECD85-87DA-4C11-9AEA-13725B6D770C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F534028C-0D94-4172-BBD8-2FCFF0E3715F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648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val>
            <c:numRef>
              <c:f>'+МАТЕМ'!$M$7:$M$12</c:f>
              <c:numCache>
                <c:formatCode>0.000</c:formatCode>
                <c:ptCount val="6"/>
                <c:pt idx="0">
                  <c:v>0.51282051282051277</c:v>
                </c:pt>
                <c:pt idx="1">
                  <c:v>0.45390070921985826</c:v>
                </c:pt>
                <c:pt idx="2">
                  <c:v>0.35042735042735051</c:v>
                </c:pt>
                <c:pt idx="3">
                  <c:v>0.28666666666666679</c:v>
                </c:pt>
                <c:pt idx="4">
                  <c:v>0.34035661232263686</c:v>
                </c:pt>
                <c:pt idx="5">
                  <c:v>0.680600711418619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'+МАТЕМ'!$I$7:$I$12</c15:f>
                <c15:dlblRangeCache>
                  <c:ptCount val="6"/>
                  <c:pt idx="0">
                    <c:v>6,76</c:v>
                  </c:pt>
                  <c:pt idx="1">
                    <c:v>5,49</c:v>
                  </c:pt>
                  <c:pt idx="2">
                    <c:v>14,03</c:v>
                  </c:pt>
                  <c:pt idx="3">
                    <c:v>10,87</c:v>
                  </c:pt>
                  <c:pt idx="4">
                    <c:v>6%</c:v>
                  </c:pt>
                  <c:pt idx="5">
                    <c:v>13%</c:v>
                  </c:pt>
                </c15:dlblRangeCache>
              </c15:datalabelsRange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368628384"/>
        <c:axId val="265159024"/>
      </c:radarChart>
      <c:catAx>
        <c:axId val="36862838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65159024"/>
        <c:crosses val="autoZero"/>
        <c:auto val="1"/>
        <c:lblAlgn val="ctr"/>
        <c:lblOffset val="100"/>
        <c:noMultiLvlLbl val="0"/>
      </c:catAx>
      <c:valAx>
        <c:axId val="2651590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68628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v>САЕ 2020</c:v>
          </c:tx>
          <c:spPr>
            <a:ln w="28575" cap="rnd">
              <a:solidFill>
                <a:srgbClr val="A3192F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0.13133055953540004"/>
                </c:manualLayout>
              </c:layout>
              <c:tx>
                <c:rich>
                  <a:bodyPr/>
                  <a:lstStyle/>
                  <a:p>
                    <a:fld id="{83AE325C-1382-4EFB-A584-2C588DAA421D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-3.7770761712839607E-2"/>
                  <c:y val="2.626611190708001E-2"/>
                </c:manualLayout>
              </c:layout>
              <c:tx>
                <c:rich>
                  <a:bodyPr/>
                  <a:lstStyle/>
                  <a:p>
                    <a:fld id="{3898C6CC-9D0B-4785-8B99-60ACF6064977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8A17ADFF-1B79-4E6A-A217-72CF98FBDEE9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D2C58424-8364-466D-A773-312A03328C97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D183ABAF-7B20-4923-A35F-DFDCD3CD3105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5"/>
              <c:layout>
                <c:manualLayout>
                  <c:x val="-2.8852331892707939E-17"/>
                  <c:y val="2.626611190708001E-2"/>
                </c:manualLayout>
              </c:layout>
              <c:tx>
                <c:rich>
                  <a:bodyPr/>
                  <a:lstStyle/>
                  <a:p>
                    <a:fld id="{CD29BF4E-E96F-492C-83B7-8BD62EF7D9D8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A3192F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val>
            <c:numRef>
              <c:f>'+ГУМАН'!$K$7:$K$12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'+ГУМАН'!$H$7:$H$12</c15:f>
                <c15:dlblRangeCache>
                  <c:ptCount val="6"/>
                  <c:pt idx="0">
                    <c:v>1,44</c:v>
                  </c:pt>
                  <c:pt idx="1">
                    <c:v>1,66</c:v>
                  </c:pt>
                  <c:pt idx="2">
                    <c:v>0,56</c:v>
                  </c:pt>
                  <c:pt idx="3">
                    <c:v>0,69</c:v>
                  </c:pt>
                  <c:pt idx="4">
                    <c:v>14%</c:v>
                  </c:pt>
                  <c:pt idx="5">
                    <c:v>29%</c:v>
                  </c:pt>
                </c15:dlblRangeCache>
              </c15:datalabelsRange>
            </c:ext>
          </c:extLst>
        </c:ser>
        <c:ser>
          <c:idx val="1"/>
          <c:order val="1"/>
          <c:tx>
            <c:v>САЕ 2015</c:v>
          </c:tx>
          <c:spPr>
            <a:ln w="28575" cap="rnd">
              <a:solidFill>
                <a:srgbClr val="002648"/>
              </a:solidFill>
              <a:prstDash val="sysDot"/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'+ГУМАН'!$L$7:$L$12</c:f>
              <c:numCache>
                <c:formatCode>0.000</c:formatCode>
                <c:ptCount val="6"/>
                <c:pt idx="0">
                  <c:v>1.1750210610619705</c:v>
                </c:pt>
                <c:pt idx="1">
                  <c:v>1.028808103249371</c:v>
                </c:pt>
                <c:pt idx="2">
                  <c:v>1.7588094963980776</c:v>
                </c:pt>
                <c:pt idx="3">
                  <c:v>0.95174104697623829</c:v>
                </c:pt>
                <c:pt idx="4">
                  <c:v>0.49157609241587147</c:v>
                </c:pt>
                <c:pt idx="5">
                  <c:v>0.48876097831620385</c:v>
                </c:pt>
              </c:numCache>
            </c:numRef>
          </c:val>
        </c:ser>
        <c:ser>
          <c:idx val="2"/>
          <c:order val="2"/>
          <c:tx>
            <c:v>ДК 5-100</c:v>
          </c:tx>
          <c:spPr>
            <a:ln w="28575" cap="rnd">
              <a:solidFill>
                <a:srgbClr val="A6A6A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0.13328655759336236"/>
                </c:manualLayout>
              </c:layout>
              <c:tx>
                <c:rich>
                  <a:bodyPr/>
                  <a:lstStyle/>
                  <a:p>
                    <a:fld id="{FE69CB17-9408-47B6-8B8F-209162A51FE5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0.14793548337528833"/>
                  <c:y val="-7.2231807744470022E-2"/>
                </c:manualLayout>
              </c:layout>
              <c:tx>
                <c:rich>
                  <a:bodyPr/>
                  <a:lstStyle/>
                  <a:p>
                    <a:fld id="{DD854B2F-F1BB-4454-8DC2-AC0034102454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0.2812952694599351"/>
                  <c:y val="0.14686220787352558"/>
                </c:manualLayout>
              </c:layout>
              <c:tx>
                <c:rich>
                  <a:bodyPr/>
                  <a:lstStyle/>
                  <a:p>
                    <a:fld id="{AD5CEA1F-A5EE-4AD8-A9C2-2DD728273F30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3.1475634760699672E-3"/>
                  <c:y val="0.13656982158174732"/>
                </c:manualLayout>
              </c:layout>
              <c:tx>
                <c:rich>
                  <a:bodyPr/>
                  <a:lstStyle/>
                  <a:p>
                    <a:fld id="{F2734A54-538D-4EE7-A2DC-B5BD0D28FC60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4FC299C4-81ED-4C1C-A2B0-3FA6987E7B18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5"/>
              <c:layout>
                <c:manualLayout>
                  <c:x val="2.5180507808559738E-2"/>
                  <c:y val="3.6115903872235011E-2"/>
                </c:manualLayout>
              </c:layout>
              <c:tx>
                <c:rich>
                  <a:bodyPr/>
                  <a:lstStyle/>
                  <a:p>
                    <a:fld id="{76E05591-5D53-470E-BB7D-BE53940C89FD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648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val>
            <c:numRef>
              <c:f>'+ГУМАН'!$M$7:$M$12</c:f>
              <c:numCache>
                <c:formatCode>0.000</c:formatCode>
                <c:ptCount val="6"/>
                <c:pt idx="0">
                  <c:v>0.42697290930506482</c:v>
                </c:pt>
                <c:pt idx="1">
                  <c:v>0.3783231083844581</c:v>
                </c:pt>
                <c:pt idx="2">
                  <c:v>0.2927927927927928</c:v>
                </c:pt>
                <c:pt idx="3">
                  <c:v>0.23897058823529413</c:v>
                </c:pt>
                <c:pt idx="4">
                  <c:v>0.40874761602034332</c:v>
                </c:pt>
                <c:pt idx="5">
                  <c:v>0.53493799393672492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'+ГУМАН'!$I$7:$I$12</c15:f>
                <c15:dlblRangeCache>
                  <c:ptCount val="6"/>
                  <c:pt idx="0">
                    <c:v>1,69</c:v>
                  </c:pt>
                  <c:pt idx="1">
                    <c:v>1,71</c:v>
                  </c:pt>
                  <c:pt idx="2">
                    <c:v>0,99</c:v>
                  </c:pt>
                  <c:pt idx="3">
                    <c:v>0,66</c:v>
                  </c:pt>
                  <c:pt idx="4">
                    <c:v>7%</c:v>
                  </c:pt>
                  <c:pt idx="5">
                    <c:v>14%</c:v>
                  </c:pt>
                </c15:dlblRangeCache>
              </c15:datalabelsRange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38908992"/>
        <c:axId val="138904512"/>
      </c:radarChart>
      <c:catAx>
        <c:axId val="13890899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8904512"/>
        <c:crosses val="autoZero"/>
        <c:auto val="1"/>
        <c:lblAlgn val="ctr"/>
        <c:lblOffset val="100"/>
        <c:noMultiLvlLbl val="0"/>
      </c:catAx>
      <c:valAx>
        <c:axId val="1389045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38908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v>САЕ 2020</c:v>
          </c:tx>
          <c:spPr>
            <a:ln w="28575" cap="rnd">
              <a:solidFill>
                <a:srgbClr val="A3192F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tx>
                <c:rich>
                  <a:bodyPr/>
                  <a:lstStyle/>
                  <a:p>
                    <a:fld id="{8D754F9A-EBDD-4A8C-896F-5FA4E319AE37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-2.1530882042009196E-2"/>
                  <c:y val="1.9250693290223848E-2"/>
                </c:manualLayout>
              </c:layout>
              <c:tx>
                <c:rich>
                  <a:bodyPr/>
                  <a:lstStyle/>
                  <a:p>
                    <a:fld id="{3C6B8F79-41D8-4902-9925-C2301C411B13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-4.9213444667449591E-2"/>
                  <c:y val="-3.2084488817039847E-2"/>
                </c:manualLayout>
              </c:layout>
              <c:tx>
                <c:rich>
                  <a:bodyPr/>
                  <a:lstStyle/>
                  <a:p>
                    <a:fld id="{7B6FF1C0-31D5-4F3C-8EDC-2A9C10210C21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6.1516805834311425E-3"/>
                  <c:y val="-5.1335182107263753E-2"/>
                </c:manualLayout>
              </c:layout>
              <c:tx>
                <c:rich>
                  <a:bodyPr/>
                  <a:lstStyle/>
                  <a:p>
                    <a:fld id="{71EFA300-981C-4AE0-A3EC-E8B902BB0A7C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9730FA79-871E-486A-A83A-46048D67EA9F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A8CDC24A-64D6-479A-ADA8-B4E5DF57F173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A3192F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val>
            <c:numRef>
              <c:f>'+НТИ'!$K$7:$K$12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'+НТИ'!$H$7:$H$12</c15:f>
                <c15:dlblRangeCache>
                  <c:ptCount val="6"/>
                  <c:pt idx="0">
                    <c:v>5,05</c:v>
                  </c:pt>
                  <c:pt idx="1">
                    <c:v>2,47</c:v>
                  </c:pt>
                  <c:pt idx="2">
                    <c:v>8,08</c:v>
                  </c:pt>
                  <c:pt idx="3">
                    <c:v>4,15</c:v>
                  </c:pt>
                  <c:pt idx="4">
                    <c:v>30%</c:v>
                  </c:pt>
                  <c:pt idx="5">
                    <c:v>31%</c:v>
                  </c:pt>
                </c15:dlblRangeCache>
              </c15:datalabelsRange>
            </c:ext>
          </c:extLst>
        </c:ser>
        <c:ser>
          <c:idx val="1"/>
          <c:order val="1"/>
          <c:tx>
            <c:v>САЕ 2015</c:v>
          </c:tx>
          <c:spPr>
            <a:ln w="28575" cap="rnd">
              <a:solidFill>
                <a:srgbClr val="002648"/>
              </a:solidFill>
              <a:prstDash val="sysDot"/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'+НТИ'!$L$7:$L$12</c:f>
              <c:numCache>
                <c:formatCode>0.000</c:formatCode>
                <c:ptCount val="6"/>
                <c:pt idx="0">
                  <c:v>0.93694426837140965</c:v>
                </c:pt>
                <c:pt idx="1">
                  <c:v>1.5331815300623066</c:v>
                </c:pt>
                <c:pt idx="2">
                  <c:v>1.3790648450091685</c:v>
                </c:pt>
                <c:pt idx="3">
                  <c:v>1.9542884840963117</c:v>
                </c:pt>
                <c:pt idx="4">
                  <c:v>0.70175438596491224</c:v>
                </c:pt>
                <c:pt idx="5">
                  <c:v>0.68825794706350341</c:v>
                </c:pt>
              </c:numCache>
            </c:numRef>
          </c:val>
        </c:ser>
        <c:ser>
          <c:idx val="2"/>
          <c:order val="2"/>
          <c:tx>
            <c:v>ДК 5-100</c:v>
          </c:tx>
          <c:spPr>
            <a:ln w="28575" cap="rnd">
              <a:solidFill>
                <a:srgbClr val="A6A6A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7.634895696358463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rgbClr val="002648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30835F5-AACC-498B-ACF4-08CDB65E6A0E}" type="CELLRANGE">
                      <a:rPr lang="en-US"/>
                      <a:pPr>
                        <a:defRPr>
                          <a:solidFill>
                            <a:srgbClr val="002648"/>
                          </a:solidFill>
                        </a:defRPr>
                      </a:pPr>
                      <a:t>[ДИАПАЗОН ЯЧЕЕК]</a:t>
                    </a:fld>
                    <a:endParaRPr lang="ru-RU"/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rgbClr val="00264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0.1876262577946517"/>
                  <c:y val="-8.662811980600758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rgbClr val="002648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08CBF85-F539-4EF2-91DF-54EB41FE906A}" type="CELLRANGE">
                      <a:rPr lang="en-US"/>
                      <a:pPr>
                        <a:defRPr>
                          <a:solidFill>
                            <a:srgbClr val="002648"/>
                          </a:solidFill>
                        </a:defRPr>
                      </a:pPr>
                      <a:t>[ДИАПАЗОН ЯЧЕЕК]</a:t>
                    </a:fld>
                    <a:endParaRPr lang="ru-RU"/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rgbClr val="00264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0.16518570204117111"/>
                  <c:y val="8.94007754340942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rgbClr val="002648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79714D2-0C4A-4C79-8A1B-58528BD28165}" type="CELLRANGE">
                      <a:rPr lang="en-US" dirty="0">
                        <a:solidFill>
                          <a:srgbClr val="002648"/>
                        </a:solidFill>
                      </a:rPr>
                      <a:pPr>
                        <a:defRPr>
                          <a:solidFill>
                            <a:srgbClr val="002648"/>
                          </a:solidFill>
                        </a:defRPr>
                      </a:pPr>
                      <a:t>[ДИАПАЗОН ЯЧЕЕК]</a:t>
                    </a:fld>
                    <a:endParaRPr lang="ru-RU"/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rgbClr val="00264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0"/>
                  <c:y val="0.3169826230913834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rgbClr val="002648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371FC2F-2038-4F22-9176-65ED9EBB321E}" type="CELLRANGE">
                      <a:rPr lang="en-US"/>
                      <a:pPr>
                        <a:defRPr>
                          <a:solidFill>
                            <a:srgbClr val="002648"/>
                          </a:solidFill>
                        </a:defRPr>
                      </a:pPr>
                      <a:t>[ДИАПАЗОН ЯЧЕЕК]</a:t>
                    </a:fld>
                    <a:endParaRPr lang="ru-RU"/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rgbClr val="00264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4"/>
              <c:layout>
                <c:manualLayout>
                  <c:x val="5.228928495916519E-2"/>
                  <c:y val="-2.887603993533597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rgbClr val="002648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A4BB507-3146-4BD1-991C-BA667803F9E1}" type="CELLRANGE">
                      <a:rPr lang="en-US"/>
                      <a:pPr>
                        <a:defRPr>
                          <a:solidFill>
                            <a:srgbClr val="002648"/>
                          </a:solidFill>
                        </a:defRPr>
                      </a:pPr>
                      <a:t>[ДИАПАЗОН ЯЧЕЕК]</a:t>
                    </a:fld>
                    <a:endParaRPr lang="ru-RU"/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rgbClr val="00264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5"/>
              <c:layout>
                <c:manualLayout>
                  <c:x val="2.4606722333724795E-2"/>
                  <c:y val="1.604224440851992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rgbClr val="002648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8E183EC-2B1E-4EF5-8D86-F6A28957ABAA}" type="CELLRANGE">
                      <a:rPr lang="en-US"/>
                      <a:pPr>
                        <a:defRPr>
                          <a:solidFill>
                            <a:srgbClr val="002648"/>
                          </a:solidFill>
                        </a:defRPr>
                      </a:pPr>
                      <a:t>[ДИАПАЗОН ЯЧЕЕК]</a:t>
                    </a:fld>
                    <a:endParaRPr lang="ru-RU"/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rgbClr val="00264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3366CC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val>
            <c:numRef>
              <c:f>'+НТИ'!$M$7:$M$12</c:f>
              <c:numCache>
                <c:formatCode>0.000</c:formatCode>
                <c:ptCount val="6"/>
                <c:pt idx="0">
                  <c:v>0.42666666666666669</c:v>
                </c:pt>
                <c:pt idx="1">
                  <c:v>0.40909090909090912</c:v>
                </c:pt>
                <c:pt idx="2">
                  <c:v>0.34444444444444444</c:v>
                </c:pt>
                <c:pt idx="3">
                  <c:v>0.2810810810810811</c:v>
                </c:pt>
                <c:pt idx="4">
                  <c:v>0.70422535211267612</c:v>
                </c:pt>
                <c:pt idx="5">
                  <c:v>0.57136265312801315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'+НТИ'!$I$7:$I$12</c15:f>
                <c15:dlblRangeCache>
                  <c:ptCount val="6"/>
                  <c:pt idx="0">
                    <c:v>4,73</c:v>
                  </c:pt>
                  <c:pt idx="1">
                    <c:v>3,78</c:v>
                  </c:pt>
                  <c:pt idx="2">
                    <c:v>11,14</c:v>
                  </c:pt>
                  <c:pt idx="3">
                    <c:v>8,11</c:v>
                  </c:pt>
                  <c:pt idx="4">
                    <c:v>21%</c:v>
                  </c:pt>
                  <c:pt idx="5">
                    <c:v>22%</c:v>
                  </c:pt>
                </c15:dlblRangeCache>
              </c15:datalabelsRange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70458352"/>
        <c:axId val="139034608"/>
      </c:radarChart>
      <c:catAx>
        <c:axId val="7045835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9034608"/>
        <c:crosses val="autoZero"/>
        <c:auto val="1"/>
        <c:lblAlgn val="ctr"/>
        <c:lblOffset val="100"/>
        <c:noMultiLvlLbl val="0"/>
      </c:catAx>
      <c:valAx>
        <c:axId val="1390346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70458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v>САЕ 2020</c:v>
          </c:tx>
          <c:spPr>
            <a:ln w="28575" cap="rnd">
              <a:solidFill>
                <a:srgbClr val="A3192F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6.7954793474948004E-3"/>
                  <c:y val="6.7340292853528869E-2"/>
                </c:manualLayout>
              </c:layout>
              <c:tx>
                <c:rich>
                  <a:bodyPr/>
                  <a:lstStyle/>
                  <a:p>
                    <a:fld id="{13C15508-3AAE-4919-8A00-5F441DB42E0E}" type="CELLRANGE">
                      <a:rPr lang="en-US" dirty="0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-0.11552314890741279"/>
                  <c:y val="6.0251840974209971E-2"/>
                </c:manualLayout>
              </c:layout>
              <c:tx>
                <c:rich>
                  <a:bodyPr/>
                  <a:lstStyle/>
                  <a:p>
                    <a:fld id="{178F88E2-01E7-4F07-82E8-5677EFE992AA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-2.7181917389979576E-2"/>
                  <c:y val="-2.4809581577616025E-2"/>
                </c:manualLayout>
              </c:layout>
              <c:tx>
                <c:rich>
                  <a:bodyPr/>
                  <a:lstStyle/>
                  <a:p>
                    <a:fld id="{518445F6-30DB-4170-A0D7-0566C848A057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6.7954793474948628E-3"/>
                  <c:y val="-7.0884518793188273E-2"/>
                </c:manualLayout>
              </c:layout>
              <c:tx>
                <c:rich>
                  <a:bodyPr/>
                  <a:lstStyle/>
                  <a:p>
                    <a:fld id="{9C06FF56-4760-420B-96A9-8208D0CC8621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4"/>
              <c:layout>
                <c:manualLayout>
                  <c:x val="-3.3977396737474314E-3"/>
                  <c:y val="-2.4809581577615897E-2"/>
                </c:manualLayout>
              </c:layout>
              <c:tx>
                <c:rich>
                  <a:bodyPr/>
                  <a:lstStyle/>
                  <a:p>
                    <a:fld id="{582D423D-0F0B-4EF4-B574-81A6F3181CA4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5"/>
              <c:layout>
                <c:manualLayout>
                  <c:x val="-3.3977396737474314E-3"/>
                  <c:y val="3.5442259396594139E-3"/>
                </c:manualLayout>
              </c:layout>
              <c:tx>
                <c:rich>
                  <a:bodyPr/>
                  <a:lstStyle/>
                  <a:p>
                    <a:fld id="{7D0A6C7C-4889-43F7-AC34-7ECAA5B8A8A4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A3192F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val>
            <c:numRef>
              <c:f>'+НЕЙРО'!$K$7:$K$12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'+НЕЙРО'!$H$7:$H$12</c15:f>
                <c15:dlblRangeCache>
                  <c:ptCount val="6"/>
                  <c:pt idx="0">
                    <c:v>5,56</c:v>
                  </c:pt>
                  <c:pt idx="1">
                    <c:v>6,28</c:v>
                  </c:pt>
                  <c:pt idx="2">
                    <c:v>14,53</c:v>
                  </c:pt>
                  <c:pt idx="3">
                    <c:v>15,87</c:v>
                  </c:pt>
                  <c:pt idx="4">
                    <c:v>29%</c:v>
                  </c:pt>
                  <c:pt idx="5">
                    <c:v>86%</c:v>
                  </c:pt>
                </c15:dlblRangeCache>
              </c15:datalabelsRange>
            </c:ext>
          </c:extLst>
        </c:ser>
        <c:ser>
          <c:idx val="1"/>
          <c:order val="1"/>
          <c:tx>
            <c:v>САЕ 2015</c:v>
          </c:tx>
          <c:spPr>
            <a:ln w="28575" cap="rnd">
              <a:solidFill>
                <a:srgbClr val="002648"/>
              </a:solidFill>
              <a:prstDash val="sysDot"/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'+НЕЙРО'!$L$7:$L$12</c:f>
              <c:numCache>
                <c:formatCode>0.000</c:formatCode>
                <c:ptCount val="6"/>
                <c:pt idx="0">
                  <c:v>1.2596132709405399</c:v>
                </c:pt>
                <c:pt idx="1">
                  <c:v>1.1395574927913967</c:v>
                </c:pt>
                <c:pt idx="2">
                  <c:v>1.4830444843409931</c:v>
                </c:pt>
                <c:pt idx="3">
                  <c:v>1.2541000078817015</c:v>
                </c:pt>
                <c:pt idx="4">
                  <c:v>0.60869565217391308</c:v>
                </c:pt>
                <c:pt idx="5">
                  <c:v>0.39710680491885542</c:v>
                </c:pt>
              </c:numCache>
            </c:numRef>
          </c:val>
        </c:ser>
        <c:ser>
          <c:idx val="2"/>
          <c:order val="2"/>
          <c:tx>
            <c:v>ДК 5-100</c:v>
          </c:tx>
          <c:spPr>
            <a:ln w="28575" cap="rnd">
              <a:solidFill>
                <a:srgbClr val="A6A6A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6.7954793474948004E-3"/>
                  <c:y val="-0.15935844487179809"/>
                </c:manualLayout>
              </c:layout>
              <c:tx>
                <c:rich>
                  <a:bodyPr/>
                  <a:lstStyle/>
                  <a:p>
                    <a:fld id="{0FA6A7DE-9D3A-48F8-AA49-DF08BAB34B24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0.13251184727614981"/>
                  <c:y val="-9.5694100370804239E-2"/>
                </c:manualLayout>
              </c:layout>
              <c:tx>
                <c:rich>
                  <a:bodyPr/>
                  <a:lstStyle/>
                  <a:p>
                    <a:fld id="{D6578C9F-A2A1-4057-93A1-8ABCCCC1B881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0.24569456888703159"/>
                  <c:y val="0.12514159461701835"/>
                </c:manualLayout>
              </c:layout>
              <c:tx>
                <c:rich>
                  <a:bodyPr/>
                  <a:lstStyle/>
                  <a:p>
                    <a:fld id="{4E4E431A-A3EA-4C75-BF0C-02A4F617FD69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6.2291174425740429E-17"/>
                  <c:y val="0.21252183396668931"/>
                </c:manualLayout>
              </c:layout>
              <c:tx>
                <c:rich>
                  <a:bodyPr/>
                  <a:lstStyle/>
                  <a:p>
                    <a:fld id="{9A3F8620-B1CE-432A-9F72-00195CC2A9FF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2585BA76-C560-488D-AD3F-9FA62D9711B8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5"/>
              <c:layout>
                <c:manualLayout>
                  <c:x val="3.7375136411221747E-2"/>
                  <c:y val="2.8353807517275311E-2"/>
                </c:manualLayout>
              </c:layout>
              <c:tx>
                <c:rich>
                  <a:bodyPr/>
                  <a:lstStyle/>
                  <a:p>
                    <a:fld id="{28AD1F18-832A-49D9-9A9D-09CE6DAB34E4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648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val>
            <c:numRef>
              <c:f>'+НЕЙРО'!$M$7:$M$12</c:f>
              <c:numCache>
                <c:formatCode>0.000</c:formatCode>
                <c:ptCount val="6"/>
                <c:pt idx="0">
                  <c:v>0.51282051282051289</c:v>
                </c:pt>
                <c:pt idx="1">
                  <c:v>0.45390070921985831</c:v>
                </c:pt>
                <c:pt idx="2">
                  <c:v>0.35042735042735063</c:v>
                </c:pt>
                <c:pt idx="3">
                  <c:v>0.28666666666666679</c:v>
                </c:pt>
                <c:pt idx="4">
                  <c:v>0.5</c:v>
                </c:pt>
                <c:pt idx="5">
                  <c:v>0.54041917280966068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'+НЕЙРО'!$I$7:$I$12</c15:f>
                <c15:dlblRangeCache>
                  <c:ptCount val="6"/>
                  <c:pt idx="0">
                    <c:v>7,01</c:v>
                  </c:pt>
                  <c:pt idx="1">
                    <c:v>7,16</c:v>
                  </c:pt>
                  <c:pt idx="2">
                    <c:v>21,55</c:v>
                  </c:pt>
                  <c:pt idx="3">
                    <c:v>19,90</c:v>
                  </c:pt>
                  <c:pt idx="4">
                    <c:v>17%</c:v>
                  </c:pt>
                  <c:pt idx="5">
                    <c:v>34%</c:v>
                  </c:pt>
                </c15:dlblRangeCache>
              </c15:datalabelsRange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368406096"/>
        <c:axId val="368406656"/>
      </c:radarChart>
      <c:catAx>
        <c:axId val="36840609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68406656"/>
        <c:crosses val="autoZero"/>
        <c:auto val="1"/>
        <c:lblAlgn val="ctr"/>
        <c:lblOffset val="100"/>
        <c:noMultiLvlLbl val="0"/>
      </c:catAx>
      <c:valAx>
        <c:axId val="3684066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68406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v>САЕ 2020</c:v>
          </c:tx>
          <c:spPr>
            <a:ln w="28575" cap="rnd">
              <a:solidFill>
                <a:srgbClr val="A3192F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8.9156154547630258E-3"/>
                  <c:y val="5.5799961774829335E-2"/>
                </c:manualLayout>
              </c:layout>
              <c:tx>
                <c:rich>
                  <a:bodyPr/>
                  <a:lstStyle/>
                  <a:p>
                    <a:fld id="{6CAF001A-31D2-4398-A5A4-5CF0589CCF9C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-4.7549949092069756E-2"/>
                  <c:y val="2.1699985134655854E-2"/>
                </c:manualLayout>
              </c:layout>
              <c:tx>
                <c:rich>
                  <a:bodyPr/>
                  <a:lstStyle/>
                  <a:p>
                    <a:fld id="{65835654-BB99-4116-A68A-E32C0484801F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-2.080310272778052E-2"/>
                  <c:y val="-1.5499989381897152E-2"/>
                </c:manualLayout>
              </c:layout>
              <c:tx>
                <c:rich>
                  <a:bodyPr/>
                  <a:lstStyle/>
                  <a:p>
                    <a:fld id="{0034BA95-4896-4007-8C9E-FBD3BBBFB3AE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-2.9718718182543597E-3"/>
                  <c:y val="-5.8899959651208741E-2"/>
                </c:manualLayout>
              </c:layout>
              <c:tx>
                <c:rich>
                  <a:bodyPr/>
                  <a:lstStyle/>
                  <a:p>
                    <a:fld id="{619408A8-FF35-49CC-8C95-35ED9B3ECD34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4"/>
              <c:layout>
                <c:manualLayout>
                  <c:x val="0"/>
                  <c:y val="-1.5499989381897037E-2"/>
                </c:manualLayout>
              </c:layout>
              <c:tx>
                <c:rich>
                  <a:bodyPr/>
                  <a:lstStyle/>
                  <a:p>
                    <a:fld id="{25AAF378-3612-4CA7-920F-E8C43422D49A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5"/>
              <c:layout>
                <c:manualLayout>
                  <c:x val="-2.9718718182543597E-3"/>
                  <c:y val="1.239999150551763E-2"/>
                </c:manualLayout>
              </c:layout>
              <c:tx>
                <c:rich>
                  <a:bodyPr/>
                  <a:lstStyle/>
                  <a:p>
                    <a:fld id="{73E5B18D-0DEA-42E7-AF2E-DC435280A81A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A3192F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val>
            <c:numRef>
              <c:f>'+ОБРАЗ'!$K$7:$K$12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'+ОБРАЗ'!$H$7:$H$12</c15:f>
                <c15:dlblRangeCache>
                  <c:ptCount val="6"/>
                  <c:pt idx="0">
                    <c:v>2,48</c:v>
                  </c:pt>
                  <c:pt idx="1">
                    <c:v>1,82</c:v>
                  </c:pt>
                  <c:pt idx="2">
                    <c:v>2,61</c:v>
                  </c:pt>
                  <c:pt idx="3">
                    <c:v>2,26</c:v>
                  </c:pt>
                  <c:pt idx="4">
                    <c:v>23%</c:v>
                  </c:pt>
                  <c:pt idx="5">
                    <c:v>26%</c:v>
                  </c:pt>
                </c15:dlblRangeCache>
              </c15:datalabelsRange>
            </c:ext>
          </c:extLst>
        </c:ser>
        <c:ser>
          <c:idx val="1"/>
          <c:order val="1"/>
          <c:tx>
            <c:v>САЕ 2015</c:v>
          </c:tx>
          <c:spPr>
            <a:ln w="28575" cap="rnd">
              <a:solidFill>
                <a:srgbClr val="002648"/>
              </a:solidFill>
              <a:prstDash val="sysDot"/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'+ОБРАЗ'!$L$7:$L$12</c:f>
              <c:numCache>
                <c:formatCode>0.000</c:formatCode>
                <c:ptCount val="6"/>
                <c:pt idx="0">
                  <c:v>1.5419677267116263</c:v>
                </c:pt>
                <c:pt idx="1">
                  <c:v>1.520811279476967</c:v>
                </c:pt>
                <c:pt idx="2">
                  <c:v>1.9900070252895048</c:v>
                </c:pt>
                <c:pt idx="3">
                  <c:v>1.3189235220057767</c:v>
                </c:pt>
                <c:pt idx="4">
                  <c:v>8.7193385895751208E-2</c:v>
                </c:pt>
                <c:pt idx="5">
                  <c:v>0.54146370708895852</c:v>
                </c:pt>
              </c:numCache>
            </c:numRef>
          </c:val>
        </c:ser>
        <c:ser>
          <c:idx val="2"/>
          <c:order val="2"/>
          <c:tx>
            <c:v>ДК 5-100</c:v>
          </c:tx>
          <c:spPr>
            <a:ln w="28575" cap="rnd">
              <a:solidFill>
                <a:srgbClr val="A6A6A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9718718182543597E-3"/>
                  <c:y val="-0.17702208345731291"/>
                </c:manualLayout>
              </c:layout>
              <c:tx>
                <c:rich>
                  <a:bodyPr/>
                  <a:lstStyle/>
                  <a:p>
                    <a:fld id="{41FDDFBC-B96D-434E-9144-BE1E0A77C8C3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0.16642482182224405"/>
                  <c:y val="-0.10229992992052045"/>
                </c:manualLayout>
              </c:layout>
              <c:tx>
                <c:rich>
                  <a:bodyPr/>
                  <a:lstStyle/>
                  <a:p>
                    <a:fld id="{ED2D3697-ECBA-4193-A02F-7D461D052F03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0.27703391280153655"/>
                  <c:y val="0.17381468407970449"/>
                </c:manualLayout>
              </c:layout>
              <c:tx>
                <c:rich>
                  <a:bodyPr/>
                  <a:lstStyle/>
                  <a:p>
                    <a:fld id="{F683CF28-8C12-4075-96CF-FAD37FFE82AB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8.9156154547630258E-3"/>
                  <c:y val="0.18942207496283053"/>
                </c:manualLayout>
              </c:layout>
              <c:tx>
                <c:rich>
                  <a:bodyPr/>
                  <a:lstStyle/>
                  <a:p>
                    <a:fld id="{1A7DE411-4E0F-453C-8FEE-E55848704754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E3E6649A-5CE4-4FEA-96BF-ED62FF3B775F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579A3D9B-B850-4EA2-87BF-364AD56A5536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648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val>
            <c:numRef>
              <c:f>'+ОБРАЗ'!$M$7:$M$12</c:f>
              <c:numCache>
                <c:formatCode>0.000</c:formatCode>
                <c:ptCount val="6"/>
                <c:pt idx="0">
                  <c:v>0.51282051282051277</c:v>
                </c:pt>
                <c:pt idx="1">
                  <c:v>0.4539007092198582</c:v>
                </c:pt>
                <c:pt idx="2">
                  <c:v>0.29202279202279202</c:v>
                </c:pt>
                <c:pt idx="3">
                  <c:v>0.2388888888888889</c:v>
                </c:pt>
                <c:pt idx="4">
                  <c:v>0.1098674655047204</c:v>
                </c:pt>
                <c:pt idx="5">
                  <c:v>0.51219512195121952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'+ОБРАЗ'!$I$7:$I$12</c15:f>
                <c15:dlblRangeCache>
                  <c:ptCount val="6"/>
                  <c:pt idx="0">
                    <c:v>3,82</c:v>
                  </c:pt>
                  <c:pt idx="1">
                    <c:v>2,77</c:v>
                  </c:pt>
                  <c:pt idx="2">
                    <c:v>5,19</c:v>
                  </c:pt>
                  <c:pt idx="3">
                    <c:v>2,98</c:v>
                  </c:pt>
                  <c:pt idx="4">
                    <c:v>2%</c:v>
                  </c:pt>
                  <c:pt idx="5">
                    <c:v>14%</c:v>
                  </c:pt>
                </c15:dlblRangeCache>
              </c15:datalabelsRange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368410576"/>
        <c:axId val="368411136"/>
      </c:radarChart>
      <c:catAx>
        <c:axId val="36841057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68411136"/>
        <c:crosses val="autoZero"/>
        <c:auto val="1"/>
        <c:lblAlgn val="ctr"/>
        <c:lblOffset val="100"/>
        <c:noMultiLvlLbl val="0"/>
      </c:catAx>
      <c:valAx>
        <c:axId val="3684111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68410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v>САЕ 2020</c:v>
          </c:tx>
          <c:spPr>
            <a:ln w="28575" cap="rnd">
              <a:solidFill>
                <a:srgbClr val="A3192F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1.5574070031810336E-2"/>
                </c:manualLayout>
              </c:layout>
              <c:tx>
                <c:rich>
                  <a:bodyPr/>
                  <a:lstStyle/>
                  <a:p>
                    <a:fld id="{F2219C91-F41F-429D-ABF7-5D24C3C1CFB3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82F88322-23C0-48D7-86B5-C05C7C1AFE80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B87B79DF-3C6A-4E3D-B7C7-9F3755A4B92C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3"/>
              <c:layout>
                <c:manualLayout>
                  <c:x val="0"/>
                  <c:y val="-2.3361105047715661E-2"/>
                </c:manualLayout>
              </c:layout>
              <c:tx>
                <c:rich>
                  <a:bodyPr/>
                  <a:lstStyle/>
                  <a:p>
                    <a:fld id="{730D05DF-1B64-484D-986C-BD9FF0A1E8FC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4"/>
              <c:layout>
                <c:manualLayout>
                  <c:x val="-7.4651891470257246E-3"/>
                  <c:y val="-1.5574070031810345E-2"/>
                </c:manualLayout>
              </c:layout>
              <c:tx>
                <c:rich>
                  <a:bodyPr/>
                  <a:lstStyle/>
                  <a:p>
                    <a:fld id="{E72D1B9D-87CC-4B25-BE4F-676DAE71F7A7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5"/>
              <c:layout>
                <c:manualLayout>
                  <c:x val="0.12317562092592446"/>
                  <c:y val="5.061572760338362E-2"/>
                </c:manualLayout>
              </c:layout>
              <c:tx>
                <c:rich>
                  <a:bodyPr/>
                  <a:lstStyle/>
                  <a:p>
                    <a:endParaRPr lang="en-US" dirty="0" smtClean="0"/>
                  </a:p>
                  <a:p>
                    <a:r>
                      <a:rPr lang="en-US" dirty="0" smtClean="0"/>
                      <a:t>3,5%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A3192F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val>
            <c:numRef>
              <c:f>'+УРБАН'!$K$7:$K$12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'+УРБАН'!$H$7:$H$12</c15:f>
                <c15:dlblRangeCache>
                  <c:ptCount val="6"/>
                  <c:pt idx="0">
                    <c:v>1,69</c:v>
                  </c:pt>
                  <c:pt idx="1">
                    <c:v>1,90</c:v>
                  </c:pt>
                  <c:pt idx="2">
                    <c:v>2,22</c:v>
                  </c:pt>
                  <c:pt idx="3">
                    <c:v>1,96</c:v>
                  </c:pt>
                  <c:pt idx="4">
                    <c:v>22%</c:v>
                  </c:pt>
                  <c:pt idx="5">
                    <c:v>4%</c:v>
                  </c:pt>
                </c15:dlblRangeCache>
              </c15:datalabelsRange>
            </c:ext>
          </c:extLst>
        </c:ser>
        <c:ser>
          <c:idx val="1"/>
          <c:order val="1"/>
          <c:tx>
            <c:v>САЕ 2015</c:v>
          </c:tx>
          <c:spPr>
            <a:ln w="28575" cap="rnd">
              <a:solidFill>
                <a:srgbClr val="002648"/>
              </a:solidFill>
              <a:prstDash val="sysDot"/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'+УРБАН'!$L$7:$L$12</c:f>
              <c:numCache>
                <c:formatCode>0.000</c:formatCode>
                <c:ptCount val="6"/>
                <c:pt idx="0">
                  <c:v>0.23426001819714284</c:v>
                </c:pt>
                <c:pt idx="1">
                  <c:v>0.43772841225300646</c:v>
                </c:pt>
                <c:pt idx="2">
                  <c:v>0.27667747005176957</c:v>
                </c:pt>
                <c:pt idx="3">
                  <c:v>0.15669392328297779</c:v>
                </c:pt>
                <c:pt idx="4">
                  <c:v>0.43269230769230776</c:v>
                </c:pt>
                <c:pt idx="5">
                  <c:v>1.2532428957048798</c:v>
                </c:pt>
              </c:numCache>
            </c:numRef>
          </c:val>
        </c:ser>
        <c:ser>
          <c:idx val="2"/>
          <c:order val="2"/>
          <c:tx>
            <c:v>ДК 5-100</c:v>
          </c:tx>
          <c:spPr>
            <a:ln w="28575" cap="rnd">
              <a:solidFill>
                <a:srgbClr val="A6A6A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4.1861138157943144E-2"/>
                </c:manualLayout>
              </c:layout>
              <c:tx>
                <c:rich>
                  <a:bodyPr/>
                  <a:lstStyle/>
                  <a:p>
                    <a:fld id="{9CD55ECC-5678-4D1C-9F8D-1E8A0C91A0A5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014DC42-58A4-4DC0-A7EB-E78CBDC22627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2"/>
              <c:layout>
                <c:manualLayout>
                  <c:x val="4.5227920227920146E-2"/>
                  <c:y val="1.8814814814814815E-2"/>
                </c:manualLayout>
              </c:layout>
              <c:tx>
                <c:rich>
                  <a:bodyPr/>
                  <a:lstStyle/>
                  <a:p>
                    <a:fld id="{57EEB495-9B13-4062-B08B-066CC993C724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0"/>
                  <c:y val="2.8222222222222135E-2"/>
                </c:manualLayout>
              </c:layout>
              <c:tx>
                <c:rich>
                  <a:bodyPr/>
                  <a:lstStyle/>
                  <a:p>
                    <a:fld id="{6B3E96B1-1714-4EBA-9B10-A826551C032B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4"/>
              <c:layout>
                <c:manualLayout>
                  <c:x val="-4.1058540308641485E-2"/>
                  <c:y val="1.9467587539762788E-2"/>
                </c:manualLayout>
              </c:layout>
              <c:tx>
                <c:rich>
                  <a:bodyPr/>
                  <a:lstStyle/>
                  <a:p>
                    <a:fld id="{6BDC865C-0F5B-4FA3-A43A-CAD19E123700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5"/>
              <c:layout>
                <c:manualLayout>
                  <c:x val="-0.2276882689842846"/>
                  <c:y val="-0.1596342178260560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4,4%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648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val>
            <c:numRef>
              <c:f>'+УРБАН'!$M$7:$M$12</c:f>
              <c:numCache>
                <c:formatCode>0.000</c:formatCode>
                <c:ptCount val="6"/>
                <c:pt idx="0">
                  <c:v>0.42735042735042733</c:v>
                </c:pt>
                <c:pt idx="1">
                  <c:v>0.37825059101654851</c:v>
                </c:pt>
                <c:pt idx="2">
                  <c:v>0.29202279202279208</c:v>
                </c:pt>
                <c:pt idx="3">
                  <c:v>0.23888888888888896</c:v>
                </c:pt>
                <c:pt idx="4">
                  <c:v>0.20149253731343283</c:v>
                </c:pt>
                <c:pt idx="5">
                  <c:v>0.25720164609053503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'+УРБАН'!$I$7:$I$12</c15:f>
                <c15:dlblRangeCache>
                  <c:ptCount val="6"/>
                  <c:pt idx="0">
                    <c:v>0,39</c:v>
                  </c:pt>
                  <c:pt idx="1">
                    <c:v>0,83</c:v>
                  </c:pt>
                  <c:pt idx="2">
                    <c:v>0,61</c:v>
                  </c:pt>
                  <c:pt idx="3">
                    <c:v>0,31</c:v>
                  </c:pt>
                  <c:pt idx="4">
                    <c:v>10%</c:v>
                  </c:pt>
                  <c:pt idx="5">
                    <c:v>4%</c:v>
                  </c:pt>
                </c15:dlblRangeCache>
              </c15:datalabelsRange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368415056"/>
        <c:axId val="368415616"/>
      </c:radarChart>
      <c:catAx>
        <c:axId val="36841505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68415616"/>
        <c:crosses val="autoZero"/>
        <c:auto val="1"/>
        <c:lblAlgn val="ctr"/>
        <c:lblOffset val="100"/>
        <c:noMultiLvlLbl val="0"/>
      </c:catAx>
      <c:valAx>
        <c:axId val="3684156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68415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4" y="0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60" y="0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8E52FDFD-7A46-974F-9570-A854C371901D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4" y="9428593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60" y="9428593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4D617128-3FA4-D543-8D29-7EF36DECD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4257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4" y="0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60" y="0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A69E8205-10E2-FF4C-BAAE-72CB3F45409B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4538"/>
            <a:ext cx="52609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64"/>
            <a:ext cx="5438140" cy="4466987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4" y="9428593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60" y="9428593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ED17188B-15B9-BC47-ADB7-561553CF9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6409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7188B-15B9-BC47-ADB7-561553CF93A9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749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2163" y="746125"/>
            <a:ext cx="52736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7188B-15B9-BC47-ADB7-561553CF93A9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213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2163" y="746125"/>
            <a:ext cx="52736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7188B-15B9-BC47-ADB7-561553CF93A9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348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2163" y="746125"/>
            <a:ext cx="52736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7188B-15B9-BC47-ADB7-561553CF93A9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18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2163" y="746125"/>
            <a:ext cx="52736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7188B-15B9-BC47-ADB7-561553CF93A9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236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2163" y="746125"/>
            <a:ext cx="52736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7188B-15B9-BC47-ADB7-561553CF93A9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4917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2163" y="746125"/>
            <a:ext cx="52736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7188B-15B9-BC47-ADB7-561553CF93A9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51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4538"/>
            <a:ext cx="52609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7188B-15B9-BC47-ADB7-561553CF93A9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570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2163" y="746125"/>
            <a:ext cx="52736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7188B-15B9-BC47-ADB7-561553CF93A9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740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851153" y="7105177"/>
            <a:ext cx="2494016" cy="370753"/>
          </a:xfrm>
        </p:spPr>
        <p:txBody>
          <a:bodyPr/>
          <a:lstStyle/>
          <a:p>
            <a:fld id="{CBD92849-6F36-F949-98BB-EDD3020AEDB4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739" y="177273"/>
            <a:ext cx="353994" cy="353994"/>
          </a:xfrm>
          <a:prstGeom prst="rect">
            <a:avLst/>
          </a:prstGeom>
        </p:spPr>
      </p:pic>
      <p:sp>
        <p:nvSpPr>
          <p:cNvPr id="4" name="Прямоугольник 3"/>
          <p:cNvSpPr/>
          <p:nvPr userDrawn="1"/>
        </p:nvSpPr>
        <p:spPr>
          <a:xfrm>
            <a:off x="9098161" y="6989761"/>
            <a:ext cx="147348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©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Аналитический центр ВШЭ</a:t>
            </a:r>
            <a:endParaRPr lang="ru-RU" sz="900" b="0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6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97807" y="6940984"/>
            <a:ext cx="2494016" cy="402652"/>
          </a:xfrm>
          <a:prstGeom prst="rect">
            <a:avLst/>
          </a:prstGeom>
        </p:spPr>
        <p:txBody>
          <a:bodyPr/>
          <a:lstStyle/>
          <a:p>
            <a:fld id="{55764027-8BB6-4187-9231-0A549AD7195B}" type="datetime1">
              <a:rPr lang="ru-RU" smtClean="0"/>
              <a:t>05.10.2018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2849-6F36-F949-98BB-EDD3020AEDB4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589" y="224898"/>
            <a:ext cx="353994" cy="353994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8993943" y="6871734"/>
            <a:ext cx="157607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©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Аналитический центр ВШЭ</a:t>
            </a:r>
            <a:r>
              <a:rPr lang="ru-RU" sz="900" b="0" i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 Narrow" panose="020B0606020202030204" pitchFamily="34" charset="0"/>
              </a:rPr>
              <a:t>   </a:t>
            </a:r>
            <a:r>
              <a:rPr lang="en-US" sz="900" b="0" i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 Narrow" panose="020B0606020202030204" pitchFamily="34" charset="0"/>
              </a:rPr>
              <a:t> </a:t>
            </a:r>
            <a:endParaRPr lang="ru-RU" sz="900" b="0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704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979378" y="7213600"/>
            <a:ext cx="417865" cy="265670"/>
          </a:xfrm>
        </p:spPr>
        <p:txBody>
          <a:bodyPr/>
          <a:lstStyle/>
          <a:p>
            <a:fld id="{CBD92849-6F36-F949-98BB-EDD3020AEDB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293512" y="1174044"/>
            <a:ext cx="4730044" cy="5836355"/>
          </a:xfr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pPr lvl="0"/>
            <a:r>
              <a:rPr lang="ru-RU" dirty="0" smtClean="0"/>
              <a:t>Образец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4"/>
          </p:nvPr>
        </p:nvSpPr>
        <p:spPr>
          <a:xfrm>
            <a:off x="5700889" y="1174045"/>
            <a:ext cx="4685066" cy="583635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ru-RU" dirty="0" smtClean="0"/>
              <a:t>Образец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5"/>
          </p:nvPr>
        </p:nvSpPr>
        <p:spPr>
          <a:xfrm>
            <a:off x="293689" y="180975"/>
            <a:ext cx="9380890" cy="5873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214" y="177273"/>
            <a:ext cx="353994" cy="353994"/>
          </a:xfrm>
          <a:prstGeom prst="rect">
            <a:avLst/>
          </a:prstGeom>
        </p:spPr>
      </p:pic>
      <p:sp>
        <p:nvSpPr>
          <p:cNvPr id="9" name="Прямоугольник 8"/>
          <p:cNvSpPr/>
          <p:nvPr userDrawn="1"/>
        </p:nvSpPr>
        <p:spPr>
          <a:xfrm>
            <a:off x="8980722" y="6972692"/>
            <a:ext cx="157607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©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Аналитический центр ВШЭ</a:t>
            </a:r>
            <a:r>
              <a:rPr lang="ru-RU" sz="900" b="0" i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 Narrow" panose="020B0606020202030204" pitchFamily="34" charset="0"/>
              </a:rPr>
              <a:t>   </a:t>
            </a:r>
            <a:r>
              <a:rPr lang="en-US" sz="900" b="0" i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 Narrow" panose="020B0606020202030204" pitchFamily="34" charset="0"/>
              </a:rPr>
              <a:t> </a:t>
            </a:r>
            <a:endParaRPr lang="ru-RU" sz="900" b="0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70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1_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/>
          <a:lstStyle/>
          <a:p>
            <a:fld id="{3B2D2BC5-0B55-4180-AFC1-E0EF7556F088}" type="datetime1">
              <a:rPr lang="ru-RU" smtClean="0"/>
              <a:t>05.10.2018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589" y="224898"/>
            <a:ext cx="353994" cy="353994"/>
          </a:xfrm>
          <a:prstGeom prst="rect">
            <a:avLst/>
          </a:prstGeom>
        </p:spPr>
      </p:pic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660190" y="7009642"/>
            <a:ext cx="2494016" cy="402652"/>
          </a:xfrm>
        </p:spPr>
        <p:txBody>
          <a:bodyPr/>
          <a:lstStyle/>
          <a:p>
            <a:fld id="{CBD92849-6F36-F949-98BB-EDD3020AEDB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33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97807" y="6940984"/>
            <a:ext cx="2494016" cy="402652"/>
          </a:xfrm>
          <a:prstGeom prst="rect">
            <a:avLst/>
          </a:prstGeom>
        </p:spPr>
        <p:txBody>
          <a:bodyPr/>
          <a:lstStyle/>
          <a:p>
            <a:fld id="{7DE62048-5C35-458D-AB9C-4BDB1D908378}" type="datetime1">
              <a:rPr lang="ru-RU" smtClean="0"/>
              <a:t>05.10.2018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2849-6F36-F949-98BB-EDD3020AED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69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649609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432" y="1338986"/>
            <a:ext cx="9619774" cy="5416812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92849-6F36-F949-98BB-EDD3020AEDB4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42" y="174656"/>
            <a:ext cx="928125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722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  <p:sldLayoutId id="2147483657" r:id="rId5"/>
  </p:sldLayoutIdLst>
  <p:hf hdr="0" ftr="0" dt="0"/>
  <p:txStyles>
    <p:titleStyle>
      <a:lvl1pPr algn="l" defTabSz="521437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22363" y="3464012"/>
            <a:ext cx="7398639" cy="217544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r>
              <a:rPr lang="ru-RU" sz="4000" b="1" dirty="0" smtClean="0">
                <a:solidFill>
                  <a:srgbClr val="A3192F"/>
                </a:solidFill>
                <a:cs typeface="Aharoni" panose="02010803020104030203" pitchFamily="2" charset="-79"/>
              </a:rPr>
              <a:t>СТРАТЕГИЧЕСКИЕ АКАДЕМИЧЕСКИЕ ЕДИНИЦЫ: </a:t>
            </a:r>
            <a:endParaRPr lang="en-US" sz="4000" b="1" dirty="0" smtClean="0">
              <a:solidFill>
                <a:srgbClr val="A3192F"/>
              </a:solidFill>
              <a:cs typeface="Aharoni" panose="02010803020104030203" pitchFamily="2" charset="-79"/>
            </a:endParaRPr>
          </a:p>
          <a:p>
            <a:r>
              <a:rPr lang="ru-RU" sz="4000" b="1" dirty="0" smtClean="0">
                <a:solidFill>
                  <a:srgbClr val="002648"/>
                </a:solidFill>
                <a:cs typeface="Aharoni" panose="02010803020104030203" pitchFamily="2" charset="-79"/>
              </a:rPr>
              <a:t>РЕЗУЛЬТАТЫ 2017</a:t>
            </a:r>
            <a:r>
              <a:rPr lang="en-US" sz="4000" b="1" dirty="0" smtClean="0">
                <a:solidFill>
                  <a:srgbClr val="002648"/>
                </a:solidFill>
                <a:cs typeface="Aharoni" panose="02010803020104030203" pitchFamily="2" charset="-79"/>
              </a:rPr>
              <a:t> </a:t>
            </a:r>
            <a:r>
              <a:rPr lang="ru-RU" sz="4000" b="1" dirty="0" smtClean="0">
                <a:solidFill>
                  <a:srgbClr val="002648"/>
                </a:solidFill>
                <a:cs typeface="Aharoni" panose="02010803020104030203" pitchFamily="2" charset="-79"/>
              </a:rPr>
              <a:t>ГОДА</a:t>
            </a:r>
            <a:endParaRPr lang="en-US" sz="4000" b="1" dirty="0" smtClean="0">
              <a:solidFill>
                <a:srgbClr val="002648"/>
              </a:solidFill>
              <a:cs typeface="Aharoni" panose="02010803020104030203" pitchFamily="2" charset="-79"/>
            </a:endParaRPr>
          </a:p>
          <a:p>
            <a:endParaRPr lang="en-US" sz="1800" b="1" dirty="0">
              <a:solidFill>
                <a:srgbClr val="002648"/>
              </a:solidFill>
              <a:cs typeface="Aharoni" panose="02010803020104030203" pitchFamily="2" charset="-79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362" y="973137"/>
            <a:ext cx="2023533" cy="202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92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390221" y="105637"/>
            <a:ext cx="10088562" cy="59683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ru-RU" sz="2400" b="1" dirty="0" smtClean="0">
                <a:solidFill>
                  <a:srgbClr val="002648"/>
                </a:solidFill>
              </a:rPr>
              <a:t>САЕ «ЭКОНОМИКА </a:t>
            </a:r>
            <a:r>
              <a:rPr lang="ru-RU" sz="2400" b="1" dirty="0">
                <a:solidFill>
                  <a:srgbClr val="002648"/>
                </a:solidFill>
              </a:rPr>
              <a:t>И </a:t>
            </a:r>
            <a:r>
              <a:rPr lang="ru-RU" sz="2400" b="1" dirty="0" smtClean="0">
                <a:solidFill>
                  <a:srgbClr val="002648"/>
                </a:solidFill>
              </a:rPr>
              <a:t>УПРАВЛЕНИЕ»</a:t>
            </a:r>
            <a:endParaRPr lang="ru-RU" sz="2400" b="1" dirty="0">
              <a:solidFill>
                <a:srgbClr val="002648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5672138" y="808749"/>
          <a:ext cx="4799012" cy="4126103"/>
        </p:xfrm>
        <a:graphic>
          <a:graphicData uri="http://schemas.openxmlformats.org/drawingml/2006/table">
            <a:tbl>
              <a:tblPr firstRow="1" bandRow="1"/>
              <a:tblGrid>
                <a:gridCol w="4799012"/>
              </a:tblGrid>
              <a:tr h="415629">
                <a:tc>
                  <a:txBody>
                    <a:bodyPr/>
                    <a:lstStyle>
                      <a:lvl1pPr marL="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380985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76197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14295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52393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190492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28590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2666893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047878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380985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648"/>
                          </a:solidFill>
                          <a:ea typeface="ＭＳ Ｐゴシック"/>
                        </a:rPr>
                        <a:t>НАУЧНЫЕ</a:t>
                      </a:r>
                      <a:r>
                        <a:rPr lang="ru-RU" sz="1600" baseline="0" dirty="0" smtClean="0">
                          <a:solidFill>
                            <a:srgbClr val="002648"/>
                          </a:solidFill>
                          <a:ea typeface="ＭＳ Ｐゴシック"/>
                        </a:rPr>
                        <a:t> И ОБРАЗОВАТЕЛЬНЫЕ ПРОЕКТЫ 2017-2020</a:t>
                      </a:r>
                      <a:endParaRPr lang="ru-RU" sz="1600" dirty="0" smtClean="0">
                        <a:solidFill>
                          <a:srgbClr val="002648"/>
                        </a:solidFill>
                        <a:ea typeface="ＭＳ Ｐゴシック"/>
                      </a:endParaRPr>
                    </a:p>
                  </a:txBody>
                  <a:tcPr marL="126244" marR="0" marT="0" marB="0" anchor="ctr">
                    <a:lnL w="762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9592">
                <a:tc>
                  <a:txBody>
                    <a:bodyPr/>
                    <a:lstStyle>
                      <a:lvl1pPr marL="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380985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76197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14295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52393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190492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28590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2666893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047878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Исследования по глобальной</a:t>
                      </a:r>
                      <a:r>
                        <a:rPr lang="ru-RU" sz="1200" b="0" baseline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 проблематике: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baseline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Моделирование индивидуального и коллективного выбора в экономике, политике, обществе</a:t>
                      </a:r>
                    </a:p>
                    <a:p>
                      <a:pPr marL="285750" marR="0" lvl="0" indent="-2857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Микроструктурные и макроэкономические аспекты финансовых рынков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baseline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Стратегии и бизнес-модели компаний на развивающихся рынках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baseline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Роль пространства в экономике</a:t>
                      </a:r>
                    </a:p>
                    <a:p>
                      <a:pPr>
                        <a:lnSpc>
                          <a:spcPct val="100000"/>
                        </a:lnSpc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совместно</a:t>
                      </a: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 с Лондонской школой экономики, Оксфордом, Кембриджем, Сорбонной, Университетом Беркли, Университетом Британской Колумбии</a:t>
                      </a:r>
                    </a:p>
                  </a:txBody>
                  <a:tcPr marL="42081" marR="42081" marT="42081" marB="42081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9023">
                <a:tc>
                  <a:txBody>
                    <a:bodyPr/>
                    <a:lstStyle>
                      <a:lvl1pPr marL="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380985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76197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14295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52393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190492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28590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2666893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047878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 marL="0" algn="l" defTabSz="380985" rtl="0" eaLnBrk="1" latinLnBrk="0" hangingPunct="1">
                        <a:lnSpc>
                          <a:spcPct val="100000"/>
                        </a:lnSpc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Экспертная деятельность в интересах России:</a:t>
                      </a: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Мониторинг и анализ экономической ситуации</a:t>
                      </a: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Проектирование экономических реформ</a:t>
                      </a:r>
                    </a:p>
                  </a:txBody>
                  <a:tcPr marL="42081" marR="42081" marT="42081" marB="42081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1859">
                <a:tc>
                  <a:txBody>
                    <a:bodyPr/>
                    <a:lstStyle/>
                    <a:p>
                      <a:pPr marL="0" marR="0" lvl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Образовательные инновации:</a:t>
                      </a:r>
                    </a:p>
                    <a:p>
                      <a:pPr marL="285750" marR="0" lvl="0" indent="-2857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24 программы двух дипломов по экономике совместно с ведущими университетами Европы и Северной Америки, поставляющие лучших выпускников</a:t>
                      </a: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Модернизация содержания программ с учетом рекомендаций глобальных работодателей</a:t>
                      </a: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</a:rPr>
                        <a:t>Международная аккредитация программ по менеджменту</a:t>
                      </a:r>
                      <a:endParaRPr lang="ru-RU" sz="1200" b="0" dirty="0" smtClean="0">
                        <a:solidFill>
                          <a:srgbClr val="002648"/>
                        </a:solidFill>
                        <a:latin typeface="+mn-lt"/>
                      </a:endParaRPr>
                    </a:p>
                  </a:txBody>
                  <a:tcPr marL="42081" marR="42081" marT="42081" marB="42081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390221" y="792905"/>
            <a:ext cx="4436434" cy="3730804"/>
            <a:chOff x="390221" y="1133325"/>
            <a:chExt cx="4436434" cy="3730804"/>
          </a:xfrm>
        </p:grpSpPr>
        <p:sp>
          <p:nvSpPr>
            <p:cNvPr id="9" name="Прямоугольник 8"/>
            <p:cNvSpPr/>
            <p:nvPr userDrawn="1"/>
          </p:nvSpPr>
          <p:spPr>
            <a:xfrm>
              <a:off x="404812" y="1133325"/>
              <a:ext cx="2027491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40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0" dirty="0" smtClean="0">
                  <a:solidFill>
                    <a:srgbClr val="002648"/>
                  </a:solidFill>
                </a:rPr>
                <a:t>Публикации в W</a:t>
              </a:r>
              <a:r>
                <a:rPr lang="en-US" sz="1400" dirty="0" err="1" smtClean="0">
                  <a:solidFill>
                    <a:srgbClr val="002648"/>
                  </a:solidFill>
                </a:rPr>
                <a:t>oS</a:t>
              </a:r>
              <a:r>
                <a:rPr lang="ru-RU" sz="1400" dirty="0" smtClean="0">
                  <a:solidFill>
                    <a:srgbClr val="002648"/>
                  </a:solidFill>
                </a:rPr>
                <a:t> на 1 НПР</a:t>
              </a:r>
              <a:endParaRPr lang="ru-RU" sz="1400" dirty="0">
                <a:solidFill>
                  <a:srgbClr val="002648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413374" y="1580917"/>
              <a:ext cx="2209708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75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0" dirty="0" smtClean="0">
                  <a:solidFill>
                    <a:srgbClr val="002648"/>
                  </a:solidFill>
                </a:rPr>
                <a:t>Публикации в Scopus на 1 НПР</a:t>
              </a:r>
              <a:endParaRPr lang="ru-RU" sz="1400" dirty="0">
                <a:solidFill>
                  <a:srgbClr val="002648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 userDrawn="1"/>
          </p:nvCxnSpPr>
          <p:spPr>
            <a:xfrm>
              <a:off x="2623081" y="1707691"/>
              <a:ext cx="609166" cy="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 userDrawn="1"/>
          </p:nvSpPr>
          <p:spPr>
            <a:xfrm>
              <a:off x="431945" y="3416572"/>
              <a:ext cx="986612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40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0" dirty="0" smtClean="0">
                  <a:solidFill>
                    <a:srgbClr val="002648"/>
                  </a:solidFill>
                </a:rPr>
                <a:t>Иностранные студенты</a:t>
              </a:r>
              <a:endParaRPr lang="ru-RU" sz="1400" dirty="0">
                <a:solidFill>
                  <a:srgbClr val="002648"/>
                </a:solidFill>
              </a:endParaRPr>
            </a:p>
          </p:txBody>
        </p:sp>
        <p:cxnSp>
          <p:nvCxnSpPr>
            <p:cNvPr id="13" name="Прямая соединительная линия 12"/>
            <p:cNvCxnSpPr/>
            <p:nvPr userDrawn="1"/>
          </p:nvCxnSpPr>
          <p:spPr>
            <a:xfrm>
              <a:off x="1678771" y="2388872"/>
              <a:ext cx="475939" cy="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Прямоугольник 13"/>
            <p:cNvSpPr/>
            <p:nvPr userDrawn="1"/>
          </p:nvSpPr>
          <p:spPr>
            <a:xfrm>
              <a:off x="390221" y="1971041"/>
              <a:ext cx="1442920" cy="83566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40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0" dirty="0" smtClean="0">
                  <a:solidFill>
                    <a:srgbClr val="002648"/>
                  </a:solidFill>
                </a:rPr>
                <a:t>НПР со степенью </a:t>
              </a:r>
              <a:r>
                <a:rPr lang="en-US" sz="1400" dirty="0" smtClean="0">
                  <a:solidFill>
                    <a:srgbClr val="002648"/>
                  </a:solidFill>
                </a:rPr>
                <a:t>PhD</a:t>
              </a:r>
              <a:r>
                <a:rPr lang="ru-RU" sz="1400" dirty="0" smtClean="0">
                  <a:solidFill>
                    <a:srgbClr val="002648"/>
                  </a:solidFill>
                </a:rPr>
                <a:t> зарубежных университетов</a:t>
              </a:r>
              <a:endParaRPr lang="ru-RU" sz="1400" dirty="0">
                <a:solidFill>
                  <a:srgbClr val="002648"/>
                </a:solidFill>
              </a:endParaRPr>
            </a:p>
          </p:txBody>
        </p:sp>
        <p:cxnSp>
          <p:nvCxnSpPr>
            <p:cNvPr id="15" name="Прямая соединительная линия 14"/>
            <p:cNvCxnSpPr/>
            <p:nvPr userDrawn="1"/>
          </p:nvCxnSpPr>
          <p:spPr>
            <a:xfrm>
              <a:off x="1477578" y="3645000"/>
              <a:ext cx="711126" cy="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Прямоугольник 15"/>
            <p:cNvSpPr/>
            <p:nvPr userDrawn="1"/>
          </p:nvSpPr>
          <p:spPr>
            <a:xfrm>
              <a:off x="418279" y="4173048"/>
              <a:ext cx="2118599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75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0" dirty="0" smtClean="0">
                  <a:solidFill>
                    <a:srgbClr val="002648"/>
                  </a:solidFill>
                </a:rPr>
                <a:t>Цитирование в W</a:t>
              </a:r>
              <a:r>
                <a:rPr lang="en-US" sz="1400" dirty="0" err="1" smtClean="0">
                  <a:solidFill>
                    <a:srgbClr val="002648"/>
                  </a:solidFill>
                </a:rPr>
                <a:t>oS</a:t>
              </a:r>
              <a:r>
                <a:rPr lang="ru-RU" sz="1400" dirty="0" smtClean="0">
                  <a:solidFill>
                    <a:srgbClr val="002648"/>
                  </a:solidFill>
                </a:rPr>
                <a:t> на </a:t>
              </a:r>
              <a:r>
                <a:rPr lang="en-US" sz="1400" dirty="0" smtClean="0">
                  <a:solidFill>
                    <a:srgbClr val="002648"/>
                  </a:solidFill>
                </a:rPr>
                <a:t>1</a:t>
              </a:r>
              <a:r>
                <a:rPr lang="ru-RU" sz="1400" dirty="0" smtClean="0">
                  <a:solidFill>
                    <a:srgbClr val="002648"/>
                  </a:solidFill>
                </a:rPr>
                <a:t> НПР</a:t>
              </a:r>
              <a:endParaRPr lang="ru-RU" sz="1400" dirty="0">
                <a:solidFill>
                  <a:srgbClr val="002648"/>
                </a:solidFill>
              </a:endParaRPr>
            </a:p>
          </p:txBody>
        </p:sp>
        <p:cxnSp>
          <p:nvCxnSpPr>
            <p:cNvPr id="17" name="Прямая соединительная линия 16"/>
            <p:cNvCxnSpPr/>
            <p:nvPr userDrawn="1"/>
          </p:nvCxnSpPr>
          <p:spPr>
            <a:xfrm>
              <a:off x="2536878" y="4299822"/>
              <a:ext cx="662092" cy="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Прямоугольник 17"/>
            <p:cNvSpPr/>
            <p:nvPr userDrawn="1"/>
          </p:nvSpPr>
          <p:spPr>
            <a:xfrm>
              <a:off x="413374" y="4610581"/>
              <a:ext cx="2627964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75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0" dirty="0" smtClean="0">
                  <a:solidFill>
                    <a:srgbClr val="002648"/>
                  </a:solidFill>
                </a:rPr>
                <a:t>Цитирование в Scopus на </a:t>
              </a:r>
              <a:r>
                <a:rPr lang="en-US" sz="1400" dirty="0" smtClean="0">
                  <a:solidFill>
                    <a:srgbClr val="002648"/>
                  </a:solidFill>
                </a:rPr>
                <a:t>1</a:t>
              </a:r>
              <a:r>
                <a:rPr lang="ru-RU" sz="1400" dirty="0" smtClean="0">
                  <a:solidFill>
                    <a:srgbClr val="002648"/>
                  </a:solidFill>
                </a:rPr>
                <a:t> НПР</a:t>
              </a:r>
              <a:endParaRPr lang="ru-RU" sz="1400" dirty="0">
                <a:solidFill>
                  <a:srgbClr val="002648"/>
                </a:solidFill>
              </a:endParaRPr>
            </a:p>
          </p:txBody>
        </p:sp>
        <p:cxnSp>
          <p:nvCxnSpPr>
            <p:cNvPr id="19" name="Прямая соединительная линия 18"/>
            <p:cNvCxnSpPr/>
            <p:nvPr userDrawn="1"/>
          </p:nvCxnSpPr>
          <p:spPr>
            <a:xfrm>
              <a:off x="4810343" y="3858840"/>
              <a:ext cx="0" cy="85752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oval" w="sm" len="sm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 userDrawn="1"/>
          </p:nvCxnSpPr>
          <p:spPr>
            <a:xfrm>
              <a:off x="4809564" y="1261669"/>
              <a:ext cx="0" cy="85752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 userDrawn="1"/>
          </p:nvCxnSpPr>
          <p:spPr>
            <a:xfrm>
              <a:off x="2432303" y="1260100"/>
              <a:ext cx="2377261" cy="1569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 userDrawn="1"/>
          </p:nvCxnSpPr>
          <p:spPr>
            <a:xfrm>
              <a:off x="3041338" y="4737356"/>
              <a:ext cx="1785317" cy="4859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438550" y="4629153"/>
            <a:ext cx="2513078" cy="168337"/>
            <a:chOff x="448318" y="4813176"/>
            <a:chExt cx="2513078" cy="168337"/>
          </a:xfrm>
        </p:grpSpPr>
        <p:grpSp>
          <p:nvGrpSpPr>
            <p:cNvPr id="32" name="Группа 31"/>
            <p:cNvGrpSpPr/>
            <p:nvPr/>
          </p:nvGrpSpPr>
          <p:grpSpPr>
            <a:xfrm>
              <a:off x="448318" y="4813176"/>
              <a:ext cx="2182490" cy="168335"/>
              <a:chOff x="251520" y="4513684"/>
              <a:chExt cx="1867094" cy="144009"/>
            </a:xfrm>
          </p:grpSpPr>
          <p:sp>
            <p:nvSpPr>
              <p:cNvPr id="35" name="Прямоугольник 34"/>
              <p:cNvSpPr/>
              <p:nvPr/>
            </p:nvSpPr>
            <p:spPr>
              <a:xfrm>
                <a:off x="251520" y="4513684"/>
                <a:ext cx="144000" cy="144000"/>
              </a:xfrm>
              <a:prstGeom prst="rect">
                <a:avLst/>
              </a:prstGeom>
              <a:solidFill>
                <a:srgbClr val="A3192F"/>
              </a:solidFill>
              <a:ln>
                <a:solidFill>
                  <a:srgbClr val="A3192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34421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104">
                  <a:solidFill>
                    <a:srgbClr val="A3192F"/>
                  </a:solidFill>
                </a:endParaRPr>
              </a:p>
            </p:txBody>
          </p:sp>
          <p:sp>
            <p:nvSpPr>
              <p:cNvPr id="36" name="Прямоугольник 35"/>
              <p:cNvSpPr/>
              <p:nvPr/>
            </p:nvSpPr>
            <p:spPr>
              <a:xfrm>
                <a:off x="458750" y="4529139"/>
                <a:ext cx="1088914" cy="12854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2081" tIns="0" rIns="0" bIns="0" rtlCol="0" anchor="ctr"/>
              <a:lstStyle/>
              <a:p>
                <a:pPr defTabSz="534421" fontAlgn="b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935" dirty="0">
                    <a:solidFill>
                      <a:srgbClr val="002648"/>
                    </a:solidFill>
                  </a:rPr>
                  <a:t>САЕ 2020 г.</a:t>
                </a:r>
                <a:endParaRPr lang="ru-RU" sz="935" dirty="0">
                  <a:solidFill>
                    <a:srgbClr val="002648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37" name="Прямоугольник 36"/>
              <p:cNvSpPr/>
              <p:nvPr/>
            </p:nvSpPr>
            <p:spPr>
              <a:xfrm>
                <a:off x="1974614" y="4513693"/>
                <a:ext cx="144000" cy="144000"/>
              </a:xfrm>
              <a:prstGeom prst="rect">
                <a:avLst/>
              </a:prstGeom>
              <a:noFill/>
              <a:ln w="25400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34421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104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3" name="Прямоугольник 32"/>
            <p:cNvSpPr/>
            <p:nvPr/>
          </p:nvSpPr>
          <p:spPr>
            <a:xfrm>
              <a:off x="1470032" y="4813177"/>
              <a:ext cx="168325" cy="168336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002648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1636" dirty="0" err="1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1688539" y="4829299"/>
              <a:ext cx="1272857" cy="1502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2081" tIns="0" rIns="0" bIns="0" rtlCol="0" anchor="ctr"/>
            <a:lstStyle/>
            <a:p>
              <a:pPr defTabSz="534421" fontAlgn="b">
                <a:spcBef>
                  <a:spcPct val="0"/>
                </a:spcBef>
                <a:spcAft>
                  <a:spcPct val="0"/>
                </a:spcAft>
              </a:pPr>
              <a:r>
                <a:rPr lang="ru-RU" sz="935" dirty="0">
                  <a:solidFill>
                    <a:srgbClr val="002648"/>
                  </a:solidFill>
                </a:rPr>
                <a:t>САЕ </a:t>
              </a:r>
              <a:r>
                <a:rPr lang="ru-RU" sz="935" dirty="0" smtClean="0">
                  <a:solidFill>
                    <a:srgbClr val="002648"/>
                  </a:solidFill>
                </a:rPr>
                <a:t>2017 </a:t>
              </a:r>
              <a:r>
                <a:rPr lang="ru-RU" sz="935" dirty="0">
                  <a:solidFill>
                    <a:srgbClr val="002648"/>
                  </a:solidFill>
                </a:rPr>
                <a:t>г.</a:t>
              </a:r>
              <a:endParaRPr lang="ru-RU" sz="935" dirty="0">
                <a:solidFill>
                  <a:srgbClr val="002648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2661139" y="4647230"/>
            <a:ext cx="1272857" cy="1502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081" tIns="0" rIns="0" bIns="0" rtlCol="0" anchor="ctr"/>
          <a:lstStyle/>
          <a:p>
            <a:pPr defTabSz="534421" fontAlgn="b">
              <a:spcBef>
                <a:spcPct val="0"/>
              </a:spcBef>
              <a:spcAft>
                <a:spcPct val="0"/>
              </a:spcAft>
            </a:pPr>
            <a:r>
              <a:rPr lang="ru-RU" sz="935" dirty="0">
                <a:solidFill>
                  <a:srgbClr val="002648"/>
                </a:solidFill>
              </a:rPr>
              <a:t>САЕ </a:t>
            </a:r>
            <a:r>
              <a:rPr lang="ru-RU" sz="935" dirty="0" smtClean="0">
                <a:solidFill>
                  <a:srgbClr val="002648"/>
                </a:solidFill>
              </a:rPr>
              <a:t>2015 </a:t>
            </a:r>
            <a:r>
              <a:rPr lang="ru-RU" sz="935" dirty="0">
                <a:solidFill>
                  <a:srgbClr val="002648"/>
                </a:solidFill>
              </a:rPr>
              <a:t>г.</a:t>
            </a:r>
            <a:endParaRPr lang="ru-RU" sz="935" dirty="0">
              <a:solidFill>
                <a:srgbClr val="002648"/>
              </a:solidFill>
              <a:latin typeface="Calibri" panose="020F0502020204030204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358398" y="6386421"/>
            <a:ext cx="10112752" cy="1"/>
          </a:xfrm>
          <a:prstGeom prst="line">
            <a:avLst/>
          </a:prstGeom>
          <a:ln cap="flat">
            <a:solidFill>
              <a:srgbClr val="A3192F"/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4252075" y="6232533"/>
            <a:ext cx="1713535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ru-RU" sz="1400" b="1" dirty="0" smtClean="0">
                <a:solidFill>
                  <a:srgbClr val="A3192F"/>
                </a:solidFill>
              </a:rPr>
              <a:t>План 2018</a:t>
            </a:r>
            <a:endParaRPr lang="ru-RU" sz="1400" b="1" dirty="0">
              <a:solidFill>
                <a:srgbClr val="A3192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7150" y="6646978"/>
            <a:ext cx="12890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404040"/>
                </a:solidFill>
              </a:rPr>
              <a:t>новых курсов </a:t>
            </a: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404040"/>
                </a:solidFill>
              </a:rPr>
              <a:t>на </a:t>
            </a:r>
            <a:r>
              <a:rPr lang="en-US" sz="1200" dirty="0" err="1" smtClean="0">
                <a:solidFill>
                  <a:srgbClr val="404040"/>
                </a:solidFill>
              </a:rPr>
              <a:t>Coursera</a:t>
            </a:r>
            <a:r>
              <a:rPr lang="ru-RU" sz="1200" dirty="0" smtClean="0">
                <a:solidFill>
                  <a:srgbClr val="404040"/>
                </a:solidFill>
              </a:rPr>
              <a:t> </a:t>
            </a: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404040"/>
                </a:solidFill>
              </a:rPr>
              <a:t>и Национальной платформе</a:t>
            </a:r>
            <a:endParaRPr lang="ru-RU" sz="1200" dirty="0">
              <a:solidFill>
                <a:srgbClr val="40404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605" y="6645610"/>
            <a:ext cx="869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648"/>
                </a:solidFill>
              </a:rPr>
              <a:t>10</a:t>
            </a:r>
            <a:endParaRPr lang="ru-RU" sz="3600" b="1" dirty="0">
              <a:solidFill>
                <a:srgbClr val="002648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64268" y="6793164"/>
            <a:ext cx="1289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404040"/>
                </a:solidFill>
              </a:rPr>
              <a:t>англоязычных учебных курсов</a:t>
            </a:r>
            <a:endParaRPr lang="ru-RU" sz="1200" dirty="0">
              <a:solidFill>
                <a:srgbClr val="40404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59028" y="6645610"/>
            <a:ext cx="905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3600" b="1" dirty="0" smtClean="0">
                <a:solidFill>
                  <a:srgbClr val="002648"/>
                </a:solidFill>
              </a:rPr>
              <a:t>2</a:t>
            </a:r>
            <a:r>
              <a:rPr lang="ru-RU" sz="3600" b="1" dirty="0" smtClean="0">
                <a:solidFill>
                  <a:srgbClr val="002648"/>
                </a:solidFill>
              </a:rPr>
              <a:t>50</a:t>
            </a:r>
            <a:endParaRPr lang="is-IS" sz="3600" b="1" dirty="0">
              <a:solidFill>
                <a:srgbClr val="002648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11197" y="6789928"/>
            <a:ext cx="1422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0985">
              <a:lnSpc>
                <a:spcPts val="1200"/>
              </a:lnSpc>
              <a:defRPr/>
            </a:pPr>
            <a:r>
              <a:rPr lang="ru-RU" sz="1200" dirty="0" smtClean="0">
                <a:solidFill>
                  <a:srgbClr val="404040"/>
                </a:solidFill>
              </a:rPr>
              <a:t>победителей </a:t>
            </a:r>
            <a:r>
              <a:rPr lang="ru-RU" sz="1200" dirty="0">
                <a:solidFill>
                  <a:srgbClr val="404040"/>
                </a:solidFill>
              </a:rPr>
              <a:t>олимпиад в приеме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405957" y="6645610"/>
            <a:ext cx="905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648"/>
                </a:solidFill>
              </a:rPr>
              <a:t>200</a:t>
            </a:r>
            <a:endParaRPr lang="is-IS" sz="3600" b="1" dirty="0">
              <a:solidFill>
                <a:srgbClr val="002648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20677" y="6721456"/>
            <a:ext cx="22730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0985">
              <a:lnSpc>
                <a:spcPts val="1200"/>
              </a:lnSpc>
              <a:defRPr/>
            </a:pPr>
            <a:r>
              <a:rPr lang="ru-RU" sz="1200" dirty="0" smtClean="0">
                <a:solidFill>
                  <a:srgbClr val="404040"/>
                </a:solidFill>
              </a:rPr>
              <a:t>научно-исследовательских проектов и экспертно-аналитических работ</a:t>
            </a:r>
            <a:endParaRPr lang="ru-RU" sz="1200" dirty="0">
              <a:solidFill>
                <a:srgbClr val="40404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03396" y="6637918"/>
            <a:ext cx="905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648"/>
                </a:solidFill>
              </a:rPr>
              <a:t>100</a:t>
            </a:r>
            <a:endParaRPr lang="is-IS" sz="3600" b="1" dirty="0">
              <a:solidFill>
                <a:srgbClr val="002648"/>
              </a:solidFill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V="1">
            <a:off x="381605" y="5197360"/>
            <a:ext cx="10089545" cy="1"/>
          </a:xfrm>
          <a:prstGeom prst="line">
            <a:avLst/>
          </a:prstGeom>
          <a:ln cap="flat">
            <a:solidFill>
              <a:srgbClr val="A3192F"/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4275282" y="5034846"/>
            <a:ext cx="1713535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ru-RU" sz="1400" b="1" dirty="0" smtClean="0">
                <a:solidFill>
                  <a:srgbClr val="A3192F"/>
                </a:solidFill>
              </a:rPr>
              <a:t>Вклад в рейтинги</a:t>
            </a:r>
            <a:endParaRPr lang="ru-RU" sz="1400" b="1" dirty="0">
              <a:solidFill>
                <a:srgbClr val="A3192F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778189" y="5205903"/>
            <a:ext cx="1591334" cy="966499"/>
            <a:chOff x="8819112" y="5205903"/>
            <a:chExt cx="1591334" cy="966499"/>
          </a:xfrm>
        </p:grpSpPr>
        <p:sp>
          <p:nvSpPr>
            <p:cNvPr id="68" name="TextBox 67"/>
            <p:cNvSpPr txBox="1"/>
            <p:nvPr/>
          </p:nvSpPr>
          <p:spPr>
            <a:xfrm>
              <a:off x="8828534" y="5638191"/>
              <a:ext cx="116750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rgbClr val="002648"/>
                  </a:solidFill>
                </a:rPr>
                <a:t>Достигнут -</a:t>
              </a:r>
              <a:endParaRPr lang="ru-RU" sz="1000" dirty="0">
                <a:solidFill>
                  <a:srgbClr val="002648"/>
                </a:solidFill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9899024" y="5656555"/>
              <a:ext cx="168325" cy="168324"/>
            </a:xfrm>
            <a:prstGeom prst="rect">
              <a:avLst/>
            </a:prstGeom>
            <a:solidFill>
              <a:srgbClr val="A3192F"/>
            </a:solidFill>
            <a:ln>
              <a:solidFill>
                <a:srgbClr val="A3192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10135293" y="5661653"/>
              <a:ext cx="168325" cy="168324"/>
            </a:xfrm>
            <a:prstGeom prst="rect">
              <a:avLst/>
            </a:prstGeom>
            <a:solidFill>
              <a:srgbClr val="002648"/>
            </a:solidFill>
            <a:ln>
              <a:solidFill>
                <a:srgbClr val="00264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10135293" y="5980043"/>
              <a:ext cx="168325" cy="168324"/>
            </a:xfrm>
            <a:prstGeom prst="rect">
              <a:avLst/>
            </a:prstGeom>
            <a:noFill/>
            <a:ln w="25400">
              <a:solidFill>
                <a:srgbClr val="00264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9897677" y="5980043"/>
              <a:ext cx="168325" cy="168324"/>
            </a:xfrm>
            <a:prstGeom prst="rect">
              <a:avLst/>
            </a:prstGeom>
            <a:noFill/>
            <a:ln w="25400">
              <a:solidFill>
                <a:srgbClr val="A3192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819112" y="5205903"/>
              <a:ext cx="91518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>
                  <a:solidFill>
                    <a:srgbClr val="002648"/>
                  </a:solidFill>
                </a:rPr>
                <a:t>План 2020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802965" y="5268812"/>
              <a:ext cx="378754" cy="380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35" dirty="0" smtClean="0">
                  <a:solidFill>
                    <a:srgbClr val="002648"/>
                  </a:solidFill>
                </a:rPr>
                <a:t>Top 200</a:t>
              </a:r>
              <a:endParaRPr lang="ru-RU" sz="935" dirty="0">
                <a:solidFill>
                  <a:srgbClr val="002648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0031692" y="5268929"/>
              <a:ext cx="378754" cy="380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35" dirty="0" smtClean="0">
                  <a:solidFill>
                    <a:srgbClr val="002648"/>
                  </a:solidFill>
                </a:rPr>
                <a:t>Top 100</a:t>
              </a:r>
              <a:endParaRPr lang="ru-RU" sz="935" dirty="0">
                <a:solidFill>
                  <a:srgbClr val="002648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8819112" y="5926181"/>
              <a:ext cx="10652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rgbClr val="002648"/>
                  </a:solidFill>
                </a:rPr>
                <a:t>Будет достигнут-</a:t>
              </a:r>
              <a:endParaRPr lang="ru-RU" sz="1000" dirty="0">
                <a:solidFill>
                  <a:srgbClr val="002648"/>
                </a:solidFill>
              </a:endParaRPr>
            </a:p>
          </p:txBody>
        </p:sp>
      </p:grpSp>
      <p:sp>
        <p:nvSpPr>
          <p:cNvPr id="70" name="Прямоугольник 69"/>
          <p:cNvSpPr/>
          <p:nvPr/>
        </p:nvSpPr>
        <p:spPr>
          <a:xfrm>
            <a:off x="409654" y="5414865"/>
            <a:ext cx="1501121" cy="711314"/>
          </a:xfrm>
          <a:prstGeom prst="rect">
            <a:avLst/>
          </a:prstGeom>
          <a:solidFill>
            <a:schemeClr val="bg1"/>
          </a:solidFill>
          <a:ln w="28575">
            <a:solidFill>
              <a:srgbClr val="0026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>
                <a:solidFill>
                  <a:srgbClr val="002648"/>
                </a:solidFill>
                <a:cs typeface="Aharoni" panose="02010803020104030203" pitchFamily="2" charset="-79"/>
              </a:rPr>
              <a:t>Economics &amp; Econometrics </a:t>
            </a:r>
            <a:endParaRPr lang="en-US" sz="1400" b="1" dirty="0" smtClean="0">
              <a:solidFill>
                <a:srgbClr val="002648"/>
              </a:solidFill>
              <a:cs typeface="Aharoni" panose="02010803020104030203" pitchFamily="2" charset="-79"/>
            </a:endParaRPr>
          </a:p>
          <a:p>
            <a:pPr algn="ctr"/>
            <a:r>
              <a:rPr lang="en-US" sz="1200" dirty="0" smtClean="0">
                <a:solidFill>
                  <a:srgbClr val="002648"/>
                </a:solidFill>
                <a:cs typeface="Aharoni" panose="02010803020104030203" pitchFamily="2" charset="-79"/>
              </a:rPr>
              <a:t>– </a:t>
            </a:r>
            <a:r>
              <a:rPr lang="en-US" sz="1200" dirty="0">
                <a:solidFill>
                  <a:srgbClr val="002648"/>
                </a:solidFill>
                <a:cs typeface="Aharoni" panose="02010803020104030203" pitchFamily="2" charset="-79"/>
              </a:rPr>
              <a:t>QS </a:t>
            </a:r>
            <a:r>
              <a:rPr lang="en-US" sz="1200" dirty="0" smtClean="0">
                <a:solidFill>
                  <a:srgbClr val="002648"/>
                </a:solidFill>
                <a:cs typeface="Aharoni" panose="02010803020104030203" pitchFamily="2" charset="-79"/>
              </a:rPr>
              <a:t>–</a:t>
            </a:r>
            <a:r>
              <a:rPr lang="ru-RU" sz="1200" dirty="0" smtClean="0">
                <a:solidFill>
                  <a:srgbClr val="002648"/>
                </a:solidFill>
                <a:cs typeface="Aharoni" panose="02010803020104030203" pitchFamily="2" charset="-79"/>
              </a:rPr>
              <a:t> (101-150)</a:t>
            </a:r>
            <a:endParaRPr lang="ru-RU" sz="1200" dirty="0">
              <a:solidFill>
                <a:srgbClr val="002648"/>
              </a:solidFill>
              <a:cs typeface="Aharoni" panose="02010803020104030203" pitchFamily="2" charset="-79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3814277" y="5414865"/>
            <a:ext cx="1501200" cy="711314"/>
          </a:xfrm>
          <a:prstGeom prst="rect">
            <a:avLst/>
          </a:prstGeom>
          <a:solidFill>
            <a:schemeClr val="bg1"/>
          </a:solidFill>
          <a:ln w="25400">
            <a:solidFill>
              <a:srgbClr val="0026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>
                <a:solidFill>
                  <a:srgbClr val="002648"/>
                </a:solidFill>
                <a:cs typeface="Aharoni" panose="02010803020104030203" pitchFamily="2" charset="-79"/>
              </a:rPr>
              <a:t>Accounting &amp; </a:t>
            </a:r>
            <a:r>
              <a:rPr lang="en-US" sz="1400" b="1" dirty="0" smtClean="0">
                <a:solidFill>
                  <a:srgbClr val="002648"/>
                </a:solidFill>
                <a:cs typeface="Aharoni" panose="02010803020104030203" pitchFamily="2" charset="-79"/>
              </a:rPr>
              <a:t>Finance</a:t>
            </a:r>
          </a:p>
          <a:p>
            <a:pPr algn="ctr"/>
            <a:r>
              <a:rPr lang="en-US" sz="1200" dirty="0" smtClean="0">
                <a:solidFill>
                  <a:srgbClr val="002648"/>
                </a:solidFill>
                <a:cs typeface="Aharoni" panose="02010803020104030203" pitchFamily="2" charset="-79"/>
              </a:rPr>
              <a:t>– QS –</a:t>
            </a:r>
            <a:r>
              <a:rPr lang="ru-RU" sz="1200" dirty="0" smtClean="0">
                <a:solidFill>
                  <a:srgbClr val="002648"/>
                </a:solidFill>
                <a:cs typeface="Aharoni" panose="02010803020104030203" pitchFamily="2" charset="-79"/>
              </a:rPr>
              <a:t> (151-200)</a:t>
            </a:r>
            <a:endParaRPr lang="ru-RU" sz="1200" dirty="0">
              <a:solidFill>
                <a:srgbClr val="002648"/>
              </a:solidFill>
              <a:cs typeface="Aharoni" panose="02010803020104030203" pitchFamily="2" charset="-79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7139480" y="5414866"/>
            <a:ext cx="1501200" cy="710414"/>
          </a:xfrm>
          <a:prstGeom prst="rect">
            <a:avLst/>
          </a:prstGeom>
          <a:solidFill>
            <a:srgbClr val="A3192F"/>
          </a:solidFill>
          <a:ln w="25400">
            <a:solidFill>
              <a:srgbClr val="A3192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Economics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– </a:t>
            </a:r>
            <a:r>
              <a:rPr lang="en-US" sz="1200" dirty="0">
                <a:solidFill>
                  <a:schemeClr val="bg1"/>
                </a:solidFill>
                <a:cs typeface="Aharoni" panose="02010803020104030203" pitchFamily="2" charset="-79"/>
              </a:rPr>
              <a:t>ARWU </a:t>
            </a:r>
            <a:r>
              <a:rPr 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–</a:t>
            </a:r>
            <a:r>
              <a:rPr lang="ru-RU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 (151-200)</a:t>
            </a:r>
            <a:endParaRPr lang="ru-RU" sz="1200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500771" y="5414865"/>
            <a:ext cx="1501200" cy="710415"/>
          </a:xfrm>
          <a:prstGeom prst="rect">
            <a:avLst/>
          </a:prstGeom>
          <a:solidFill>
            <a:srgbClr val="A319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cs typeface="Aharoni" panose="02010803020104030203" pitchFamily="2" charset="-79"/>
              </a:rPr>
              <a:t>Business &amp; </a:t>
            </a:r>
            <a:r>
              <a:rPr lang="en-US" sz="14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Management</a:t>
            </a:r>
            <a:endParaRPr lang="en-US" sz="1400" b="1" dirty="0">
              <a:solidFill>
                <a:schemeClr val="bg1"/>
              </a:solidFill>
              <a:cs typeface="Aharoni" panose="02010803020104030203" pitchFamily="2" charset="-79"/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– QS –</a:t>
            </a:r>
            <a:r>
              <a:rPr lang="ru-RU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 (151-200)</a:t>
            </a:r>
            <a:endParaRPr lang="ru-RU" sz="1200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098389" y="5414866"/>
            <a:ext cx="1501200" cy="711314"/>
          </a:xfrm>
          <a:prstGeom prst="rect">
            <a:avLst/>
          </a:prstGeom>
          <a:solidFill>
            <a:schemeClr val="bg1"/>
          </a:solidFill>
          <a:ln w="25400">
            <a:solidFill>
              <a:srgbClr val="0026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>
                <a:solidFill>
                  <a:srgbClr val="002648"/>
                </a:solidFill>
                <a:cs typeface="Aharoni" panose="02010803020104030203" pitchFamily="2" charset="-79"/>
              </a:rPr>
              <a:t>Business &amp; Economics </a:t>
            </a:r>
            <a:r>
              <a:rPr lang="en-US" sz="1400" b="1" dirty="0" smtClean="0">
                <a:solidFill>
                  <a:srgbClr val="002648"/>
                </a:solidFill>
                <a:cs typeface="Aharoni" panose="02010803020104030203" pitchFamily="2" charset="-79"/>
              </a:rPr>
              <a:t> </a:t>
            </a:r>
          </a:p>
          <a:p>
            <a:pPr algn="ctr"/>
            <a:r>
              <a:rPr lang="en-US" sz="1200" dirty="0">
                <a:solidFill>
                  <a:srgbClr val="002648"/>
                </a:solidFill>
                <a:cs typeface="Aharoni" panose="02010803020104030203" pitchFamily="2" charset="-79"/>
              </a:rPr>
              <a:t>– </a:t>
            </a:r>
            <a:r>
              <a:rPr lang="en-US" sz="1200" dirty="0" smtClean="0">
                <a:solidFill>
                  <a:srgbClr val="002648"/>
                </a:solidFill>
                <a:cs typeface="Aharoni" panose="02010803020104030203" pitchFamily="2" charset="-79"/>
              </a:rPr>
              <a:t>THE –</a:t>
            </a:r>
            <a:r>
              <a:rPr lang="ru-RU" sz="1200" dirty="0" smtClean="0">
                <a:solidFill>
                  <a:srgbClr val="002648"/>
                </a:solidFill>
                <a:cs typeface="Aharoni" panose="02010803020104030203" pitchFamily="2" charset="-79"/>
              </a:rPr>
              <a:t> (101-125)</a:t>
            </a:r>
            <a:endParaRPr lang="ru-RU" sz="1200" dirty="0">
              <a:solidFill>
                <a:srgbClr val="002648"/>
              </a:solidFill>
              <a:cs typeface="Aharoni" panose="02010803020104030203" pitchFamily="2" charset="-79"/>
            </a:endParaRPr>
          </a:p>
        </p:txBody>
      </p:sp>
      <p:sp>
        <p:nvSpPr>
          <p:cNvPr id="61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687703" y="7062843"/>
            <a:ext cx="2494016" cy="402652"/>
          </a:xfrm>
        </p:spPr>
        <p:txBody>
          <a:bodyPr/>
          <a:lstStyle/>
          <a:p>
            <a:r>
              <a:rPr lang="ru-RU" dirty="0" smtClean="0"/>
              <a:t>59</a:t>
            </a:r>
            <a:endParaRPr lang="ru-RU" dirty="0"/>
          </a:p>
        </p:txBody>
      </p:sp>
      <p:graphicFrame>
        <p:nvGraphicFramePr>
          <p:cNvPr id="59" name="Диаграмма 5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0093404"/>
              </p:ext>
            </p:extLst>
          </p:nvPr>
        </p:nvGraphicFramePr>
        <p:xfrm>
          <a:off x="1966532" y="844487"/>
          <a:ext cx="3705606" cy="3552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4168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411163" y="81155"/>
            <a:ext cx="10088562" cy="59683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ru-RU" sz="2400" b="1" dirty="0" smtClean="0">
                <a:solidFill>
                  <a:srgbClr val="002648"/>
                </a:solidFill>
              </a:rPr>
              <a:t>САЕ «ВЫЗОВЫ </a:t>
            </a:r>
            <a:r>
              <a:rPr lang="ru-RU" sz="2400" b="1" dirty="0">
                <a:solidFill>
                  <a:srgbClr val="002648"/>
                </a:solidFill>
              </a:rPr>
              <a:t>СОЦИАЛЬНОГО </a:t>
            </a:r>
            <a:r>
              <a:rPr lang="ru-RU" sz="2400" b="1" dirty="0" smtClean="0">
                <a:solidFill>
                  <a:srgbClr val="002648"/>
                </a:solidFill>
              </a:rPr>
              <a:t>РАЗВИТИЯ»</a:t>
            </a:r>
            <a:endParaRPr lang="ru-RU" sz="2400" b="1" dirty="0">
              <a:solidFill>
                <a:srgbClr val="002648"/>
              </a:solidFill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400836" y="6402783"/>
            <a:ext cx="10070314" cy="0"/>
          </a:xfrm>
          <a:prstGeom prst="line">
            <a:avLst/>
          </a:prstGeom>
          <a:ln cap="flat">
            <a:solidFill>
              <a:srgbClr val="A3192F"/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96670" y="6768298"/>
            <a:ext cx="236368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404040"/>
                </a:solidFill>
              </a:rPr>
              <a:t>курсов </a:t>
            </a:r>
            <a:r>
              <a:rPr lang="ru-RU" sz="1200" dirty="0">
                <a:solidFill>
                  <a:srgbClr val="404040"/>
                </a:solidFill>
              </a:rPr>
              <a:t>на </a:t>
            </a:r>
            <a:r>
              <a:rPr lang="ru-RU" sz="1200" dirty="0" err="1">
                <a:solidFill>
                  <a:srgbClr val="404040"/>
                </a:solidFill>
              </a:rPr>
              <a:t>Coursera</a:t>
            </a:r>
            <a:r>
              <a:rPr lang="ru-RU" sz="1200" dirty="0">
                <a:solidFill>
                  <a:srgbClr val="404040"/>
                </a:solidFill>
              </a:rPr>
              <a:t> </a:t>
            </a:r>
            <a:r>
              <a:rPr lang="ru-RU" sz="1200" dirty="0" smtClean="0">
                <a:solidFill>
                  <a:srgbClr val="404040"/>
                </a:solidFill>
              </a:rPr>
              <a:t/>
            </a:r>
            <a:br>
              <a:rPr lang="ru-RU" sz="1200" dirty="0" smtClean="0">
                <a:solidFill>
                  <a:srgbClr val="404040"/>
                </a:solidFill>
              </a:rPr>
            </a:br>
            <a:r>
              <a:rPr lang="ru-RU" sz="1200" dirty="0" smtClean="0">
                <a:solidFill>
                  <a:srgbClr val="404040"/>
                </a:solidFill>
              </a:rPr>
              <a:t>и </a:t>
            </a:r>
            <a:r>
              <a:rPr lang="ru-RU" sz="1200" dirty="0">
                <a:solidFill>
                  <a:srgbClr val="404040"/>
                </a:solidFill>
              </a:rPr>
              <a:t>Национальной </a:t>
            </a:r>
            <a:r>
              <a:rPr lang="ru-RU" sz="1200" dirty="0" smtClean="0">
                <a:solidFill>
                  <a:srgbClr val="404040"/>
                </a:solidFill>
              </a:rPr>
              <a:t>платформе </a:t>
            </a:r>
            <a:endParaRPr lang="ru-RU" sz="1200" dirty="0">
              <a:solidFill>
                <a:srgbClr val="40404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6410" y="6625894"/>
            <a:ext cx="594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8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81967" y="6791729"/>
            <a:ext cx="1747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404040"/>
                </a:solidFill>
              </a:rPr>
              <a:t>иностранных  участников </a:t>
            </a:r>
            <a:r>
              <a:rPr lang="ru-RU" sz="1200" dirty="0">
                <a:solidFill>
                  <a:srgbClr val="404040"/>
                </a:solidFill>
              </a:rPr>
              <a:t>зимних и летних школ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06095" y="6668619"/>
            <a:ext cx="905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50</a:t>
            </a:r>
            <a:endParaRPr lang="is-IS" sz="3600" b="1" dirty="0">
              <a:solidFill>
                <a:srgbClr val="00206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72214" y="6714785"/>
            <a:ext cx="14224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0985">
              <a:lnSpc>
                <a:spcPts val="1200"/>
              </a:lnSpc>
              <a:defRPr/>
            </a:pPr>
            <a:r>
              <a:rPr lang="ru-RU" sz="1200" dirty="0" smtClean="0">
                <a:solidFill>
                  <a:srgbClr val="404040"/>
                </a:solidFill>
              </a:rPr>
              <a:t>публикаций, индексированных  </a:t>
            </a:r>
          </a:p>
          <a:p>
            <a:pPr defTabSz="380985">
              <a:lnSpc>
                <a:spcPts val="1200"/>
              </a:lnSpc>
              <a:defRPr/>
            </a:pPr>
            <a:r>
              <a:rPr lang="ru-RU" sz="1200" dirty="0" smtClean="0">
                <a:solidFill>
                  <a:srgbClr val="404040"/>
                </a:solidFill>
              </a:rPr>
              <a:t>в </a:t>
            </a:r>
            <a:r>
              <a:rPr lang="en-US" sz="1200" dirty="0" err="1" smtClean="0">
                <a:solidFill>
                  <a:srgbClr val="404040"/>
                </a:solidFill>
              </a:rPr>
              <a:t>WoS</a:t>
            </a:r>
            <a:r>
              <a:rPr lang="en-US" sz="1200" dirty="0" smtClean="0">
                <a:solidFill>
                  <a:srgbClr val="404040"/>
                </a:solidFill>
              </a:rPr>
              <a:t> </a:t>
            </a:r>
            <a:r>
              <a:rPr lang="ru-RU" sz="1200" dirty="0" smtClean="0">
                <a:solidFill>
                  <a:srgbClr val="404040"/>
                </a:solidFill>
              </a:rPr>
              <a:t>и </a:t>
            </a:r>
            <a:r>
              <a:rPr lang="ru-RU" sz="1200" dirty="0" err="1" smtClean="0">
                <a:solidFill>
                  <a:srgbClr val="404040"/>
                </a:solidFill>
              </a:rPr>
              <a:t>Scopus</a:t>
            </a:r>
            <a:endParaRPr lang="ru-RU" sz="1200" dirty="0">
              <a:solidFill>
                <a:srgbClr val="40404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669003" y="6645187"/>
            <a:ext cx="905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300</a:t>
            </a:r>
            <a:endParaRPr lang="is-IS" sz="3600" b="1" dirty="0">
              <a:solidFill>
                <a:srgbClr val="00206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726963" y="6707942"/>
            <a:ext cx="19104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0985">
              <a:lnSpc>
                <a:spcPts val="1200"/>
              </a:lnSpc>
              <a:defRPr/>
            </a:pPr>
            <a:r>
              <a:rPr lang="ru-RU" sz="1200" dirty="0" smtClean="0">
                <a:solidFill>
                  <a:srgbClr val="404040"/>
                </a:solidFill>
              </a:rPr>
              <a:t>иностранных студентов             на  8 англоязычных  программах</a:t>
            </a:r>
            <a:endParaRPr lang="ru-RU" sz="1200" dirty="0">
              <a:solidFill>
                <a:srgbClr val="40404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834023" y="6635225"/>
            <a:ext cx="1133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40%</a:t>
            </a:r>
            <a:endParaRPr lang="is-IS" sz="3600" b="1" dirty="0">
              <a:solidFill>
                <a:srgbClr val="00206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350130" y="4589641"/>
            <a:ext cx="168325" cy="168325"/>
          </a:xfrm>
          <a:prstGeom prst="rect">
            <a:avLst/>
          </a:prstGeom>
          <a:solidFill>
            <a:srgbClr val="A3192F"/>
          </a:solidFill>
          <a:ln>
            <a:solidFill>
              <a:srgbClr val="A3192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421" fontAlgn="base">
              <a:spcBef>
                <a:spcPct val="0"/>
              </a:spcBef>
              <a:spcAft>
                <a:spcPct val="0"/>
              </a:spcAft>
            </a:pPr>
            <a:endParaRPr lang="ru-RU" sz="2104">
              <a:solidFill>
                <a:srgbClr val="A3192F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603202" y="4588656"/>
            <a:ext cx="3253210" cy="169310"/>
            <a:chOff x="690554" y="5059884"/>
            <a:chExt cx="3253210" cy="169310"/>
          </a:xfrm>
        </p:grpSpPr>
        <p:grpSp>
          <p:nvGrpSpPr>
            <p:cNvPr id="79" name="Группа 78"/>
            <p:cNvGrpSpPr/>
            <p:nvPr/>
          </p:nvGrpSpPr>
          <p:grpSpPr>
            <a:xfrm>
              <a:off x="690554" y="5060852"/>
              <a:ext cx="2270842" cy="168342"/>
              <a:chOff x="690554" y="4813171"/>
              <a:chExt cx="2270842" cy="168342"/>
            </a:xfrm>
          </p:grpSpPr>
          <p:grpSp>
            <p:nvGrpSpPr>
              <p:cNvPr id="80" name="Группа 79"/>
              <p:cNvGrpSpPr/>
              <p:nvPr/>
            </p:nvGrpSpPr>
            <p:grpSpPr>
              <a:xfrm>
                <a:off x="690554" y="4813171"/>
                <a:ext cx="1940254" cy="168324"/>
                <a:chOff x="458750" y="4513693"/>
                <a:chExt cx="1659864" cy="144000"/>
              </a:xfrm>
            </p:grpSpPr>
            <p:sp>
              <p:nvSpPr>
                <p:cNvPr id="83" name="Прямоугольник 82"/>
                <p:cNvSpPr/>
                <p:nvPr/>
              </p:nvSpPr>
              <p:spPr>
                <a:xfrm>
                  <a:off x="458750" y="4529139"/>
                  <a:ext cx="1088914" cy="12854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2081" tIns="0" rIns="0" bIns="0" rtlCol="0" anchor="ctr"/>
                <a:lstStyle/>
                <a:p>
                  <a:pPr defTabSz="534421" fontAlgn="b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ru-RU" sz="935" dirty="0">
                      <a:solidFill>
                        <a:srgbClr val="002648"/>
                      </a:solidFill>
                    </a:rPr>
                    <a:t>САЕ 2020 г</a:t>
                  </a:r>
                  <a:r>
                    <a:rPr lang="ru-RU" sz="935" dirty="0">
                      <a:solidFill>
                        <a:srgbClr val="005996"/>
                      </a:solidFill>
                    </a:rPr>
                    <a:t>.</a:t>
                  </a:r>
                  <a:endParaRPr lang="ru-RU" sz="935" dirty="0">
                    <a:solidFill>
                      <a:srgbClr val="005996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4" name="Прямоугольник 83"/>
                <p:cNvSpPr/>
                <p:nvPr/>
              </p:nvSpPr>
              <p:spPr>
                <a:xfrm>
                  <a:off x="1974614" y="4513693"/>
                  <a:ext cx="144000" cy="144000"/>
                </a:xfrm>
                <a:prstGeom prst="rect">
                  <a:avLst/>
                </a:prstGeom>
                <a:noFill/>
                <a:ln w="25400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534421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104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81" name="Прямоугольник 80"/>
              <p:cNvSpPr/>
              <p:nvPr/>
            </p:nvSpPr>
            <p:spPr>
              <a:xfrm>
                <a:off x="1470032" y="4813177"/>
                <a:ext cx="168325" cy="168336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2648"/>
                </a:solidFill>
                <a:prstDash val="sysDot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534421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636" dirty="0" err="1">
                  <a:solidFill>
                    <a:prstClr val="black">
                      <a:lumMod val="65000"/>
                      <a:lumOff val="35000"/>
                    </a:prstClr>
                  </a:solidFill>
                </a:endParaRPr>
              </a:p>
            </p:txBody>
          </p:sp>
          <p:sp>
            <p:nvSpPr>
              <p:cNvPr id="82" name="Прямоугольник 81"/>
              <p:cNvSpPr/>
              <p:nvPr/>
            </p:nvSpPr>
            <p:spPr>
              <a:xfrm>
                <a:off x="1688539" y="4829299"/>
                <a:ext cx="1272857" cy="15025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2081" tIns="0" rIns="0" bIns="0" rtlCol="0" anchor="ctr"/>
              <a:lstStyle/>
              <a:p>
                <a:pPr defTabSz="534421" fontAlgn="b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935" dirty="0">
                    <a:solidFill>
                      <a:srgbClr val="002648"/>
                    </a:solidFill>
                  </a:rPr>
                  <a:t>САЕ </a:t>
                </a:r>
                <a:r>
                  <a:rPr lang="ru-RU" sz="935" dirty="0" smtClean="0">
                    <a:solidFill>
                      <a:srgbClr val="002648"/>
                    </a:solidFill>
                  </a:rPr>
                  <a:t>2017 </a:t>
                </a:r>
                <a:r>
                  <a:rPr lang="ru-RU" sz="935" dirty="0">
                    <a:solidFill>
                      <a:srgbClr val="002648"/>
                    </a:solidFill>
                  </a:rPr>
                  <a:t>г.</a:t>
                </a:r>
                <a:endParaRPr lang="ru-RU" sz="935" dirty="0">
                  <a:solidFill>
                    <a:srgbClr val="002648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85" name="Прямоугольник 84"/>
            <p:cNvSpPr/>
            <p:nvPr/>
          </p:nvSpPr>
          <p:spPr>
            <a:xfrm>
              <a:off x="2670907" y="5059884"/>
              <a:ext cx="1272857" cy="1502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2081" tIns="0" rIns="0" bIns="0" rtlCol="0" anchor="ctr"/>
            <a:lstStyle/>
            <a:p>
              <a:pPr defTabSz="534421" fontAlgn="b">
                <a:spcBef>
                  <a:spcPct val="0"/>
                </a:spcBef>
                <a:spcAft>
                  <a:spcPct val="0"/>
                </a:spcAft>
              </a:pPr>
              <a:r>
                <a:rPr lang="ru-RU" sz="935" dirty="0">
                  <a:solidFill>
                    <a:srgbClr val="002648"/>
                  </a:solidFill>
                </a:rPr>
                <a:t>САЕ </a:t>
              </a:r>
              <a:r>
                <a:rPr lang="ru-RU" sz="935" dirty="0" smtClean="0">
                  <a:solidFill>
                    <a:srgbClr val="002648"/>
                  </a:solidFill>
                </a:rPr>
                <a:t>2015 </a:t>
              </a:r>
              <a:r>
                <a:rPr lang="ru-RU" sz="935" dirty="0">
                  <a:solidFill>
                    <a:srgbClr val="002648"/>
                  </a:solidFill>
                </a:rPr>
                <a:t>г</a:t>
              </a:r>
              <a:r>
                <a:rPr lang="ru-RU" sz="935" dirty="0">
                  <a:solidFill>
                    <a:srgbClr val="005996"/>
                  </a:solidFill>
                </a:rPr>
                <a:t>.</a:t>
              </a:r>
              <a:endParaRPr lang="ru-RU" sz="935" dirty="0">
                <a:solidFill>
                  <a:srgbClr val="005996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87" name="Прямоугольник 86"/>
          <p:cNvSpPr/>
          <p:nvPr/>
        </p:nvSpPr>
        <p:spPr>
          <a:xfrm>
            <a:off x="4216879" y="6283398"/>
            <a:ext cx="1713535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ru-RU" sz="1400" b="1" dirty="0" smtClean="0">
                <a:solidFill>
                  <a:srgbClr val="A3192F"/>
                </a:solidFill>
              </a:rPr>
              <a:t>План 2018</a:t>
            </a:r>
            <a:endParaRPr lang="ru-RU" sz="1400" b="1" dirty="0">
              <a:solidFill>
                <a:srgbClr val="A3192F"/>
              </a:solidFill>
            </a:endParaRPr>
          </a:p>
        </p:txBody>
      </p:sp>
      <p:grpSp>
        <p:nvGrpSpPr>
          <p:cNvPr id="88" name="Группа 87"/>
          <p:cNvGrpSpPr/>
          <p:nvPr/>
        </p:nvGrpSpPr>
        <p:grpSpPr>
          <a:xfrm>
            <a:off x="411163" y="772712"/>
            <a:ext cx="4436434" cy="3730804"/>
            <a:chOff x="390221" y="1133325"/>
            <a:chExt cx="4436434" cy="3730804"/>
          </a:xfrm>
        </p:grpSpPr>
        <p:sp>
          <p:nvSpPr>
            <p:cNvPr id="89" name="Прямоугольник 88"/>
            <p:cNvSpPr/>
            <p:nvPr userDrawn="1"/>
          </p:nvSpPr>
          <p:spPr>
            <a:xfrm>
              <a:off x="404812" y="1133325"/>
              <a:ext cx="2027491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40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Публикации в W</a:t>
              </a:r>
              <a:r>
                <a:rPr lang="en-US" sz="1403" dirty="0" err="1" smtClean="0">
                  <a:solidFill>
                    <a:srgbClr val="002648"/>
                  </a:solidFill>
                </a:rPr>
                <a:t>oS</a:t>
              </a:r>
              <a:r>
                <a:rPr lang="ru-RU" sz="1403" dirty="0" smtClean="0">
                  <a:solidFill>
                    <a:srgbClr val="002648"/>
                  </a:solidFill>
                </a:rPr>
                <a:t> на 1 НПР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sp>
          <p:nvSpPr>
            <p:cNvPr id="90" name="Прямоугольник 89"/>
            <p:cNvSpPr/>
            <p:nvPr userDrawn="1"/>
          </p:nvSpPr>
          <p:spPr>
            <a:xfrm>
              <a:off x="413374" y="1580917"/>
              <a:ext cx="2209708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75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Публикации в Scopus на 1 НПР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91" name="Прямая соединительная линия 90"/>
            <p:cNvCxnSpPr/>
            <p:nvPr userDrawn="1"/>
          </p:nvCxnSpPr>
          <p:spPr>
            <a:xfrm>
              <a:off x="2623081" y="1707691"/>
              <a:ext cx="609166" cy="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Прямоугольник 91"/>
            <p:cNvSpPr/>
            <p:nvPr userDrawn="1"/>
          </p:nvSpPr>
          <p:spPr>
            <a:xfrm>
              <a:off x="431945" y="3416572"/>
              <a:ext cx="986612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40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Иностранные студенты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93" name="Прямая соединительная линия 92"/>
            <p:cNvCxnSpPr/>
            <p:nvPr userDrawn="1"/>
          </p:nvCxnSpPr>
          <p:spPr>
            <a:xfrm>
              <a:off x="1678771" y="2388872"/>
              <a:ext cx="475939" cy="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Прямоугольник 93"/>
            <p:cNvSpPr/>
            <p:nvPr userDrawn="1"/>
          </p:nvSpPr>
          <p:spPr>
            <a:xfrm>
              <a:off x="390221" y="1971041"/>
              <a:ext cx="1442920" cy="83566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40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НПР со степенью </a:t>
              </a:r>
              <a:r>
                <a:rPr lang="en-US" sz="1403" dirty="0" smtClean="0">
                  <a:solidFill>
                    <a:srgbClr val="002648"/>
                  </a:solidFill>
                </a:rPr>
                <a:t>PhD</a:t>
              </a:r>
              <a:r>
                <a:rPr lang="ru-RU" sz="1403" dirty="0" smtClean="0">
                  <a:solidFill>
                    <a:srgbClr val="002648"/>
                  </a:solidFill>
                </a:rPr>
                <a:t> зарубежных университетов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95" name="Прямая соединительная линия 94"/>
            <p:cNvCxnSpPr/>
            <p:nvPr userDrawn="1"/>
          </p:nvCxnSpPr>
          <p:spPr>
            <a:xfrm>
              <a:off x="1477578" y="3645000"/>
              <a:ext cx="711126" cy="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Прямоугольник 95"/>
            <p:cNvSpPr/>
            <p:nvPr userDrawn="1"/>
          </p:nvSpPr>
          <p:spPr>
            <a:xfrm>
              <a:off x="418279" y="4173048"/>
              <a:ext cx="2118599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75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Цитирование в W</a:t>
              </a:r>
              <a:r>
                <a:rPr lang="en-US" sz="1403" dirty="0" err="1" smtClean="0">
                  <a:solidFill>
                    <a:srgbClr val="002648"/>
                  </a:solidFill>
                </a:rPr>
                <a:t>oS</a:t>
              </a:r>
              <a:r>
                <a:rPr lang="ru-RU" sz="1403" dirty="0" smtClean="0">
                  <a:solidFill>
                    <a:srgbClr val="002648"/>
                  </a:solidFill>
                </a:rPr>
                <a:t> на </a:t>
              </a:r>
              <a:r>
                <a:rPr lang="en-US" sz="1403" dirty="0" smtClean="0">
                  <a:solidFill>
                    <a:srgbClr val="002648"/>
                  </a:solidFill>
                </a:rPr>
                <a:t>1</a:t>
              </a:r>
              <a:r>
                <a:rPr lang="ru-RU" sz="1403" dirty="0" smtClean="0">
                  <a:solidFill>
                    <a:srgbClr val="002648"/>
                  </a:solidFill>
                </a:rPr>
                <a:t> НПР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97" name="Прямая соединительная линия 96"/>
            <p:cNvCxnSpPr/>
            <p:nvPr userDrawn="1"/>
          </p:nvCxnSpPr>
          <p:spPr>
            <a:xfrm>
              <a:off x="2536878" y="4299822"/>
              <a:ext cx="662092" cy="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Прямоугольник 97"/>
            <p:cNvSpPr/>
            <p:nvPr userDrawn="1"/>
          </p:nvSpPr>
          <p:spPr>
            <a:xfrm>
              <a:off x="413374" y="4610581"/>
              <a:ext cx="2627964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75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Цитирование в Scopus на </a:t>
              </a:r>
              <a:r>
                <a:rPr lang="en-US" sz="1403" dirty="0" smtClean="0">
                  <a:solidFill>
                    <a:srgbClr val="002648"/>
                  </a:solidFill>
                </a:rPr>
                <a:t>1</a:t>
              </a:r>
              <a:r>
                <a:rPr lang="ru-RU" sz="1403" dirty="0" smtClean="0">
                  <a:solidFill>
                    <a:srgbClr val="002648"/>
                  </a:solidFill>
                </a:rPr>
                <a:t> НПР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99" name="Прямая соединительная линия 98"/>
            <p:cNvCxnSpPr/>
            <p:nvPr userDrawn="1"/>
          </p:nvCxnSpPr>
          <p:spPr>
            <a:xfrm>
              <a:off x="4810343" y="3858840"/>
              <a:ext cx="0" cy="85752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oval" w="sm" len="sm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/>
            <p:nvPr userDrawn="1"/>
          </p:nvCxnSpPr>
          <p:spPr>
            <a:xfrm>
              <a:off x="4809564" y="1261669"/>
              <a:ext cx="0" cy="85752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 userDrawn="1"/>
          </p:nvCxnSpPr>
          <p:spPr>
            <a:xfrm>
              <a:off x="2432303" y="1260100"/>
              <a:ext cx="2377261" cy="1569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единительная линия 101"/>
            <p:cNvCxnSpPr/>
            <p:nvPr userDrawn="1"/>
          </p:nvCxnSpPr>
          <p:spPr>
            <a:xfrm>
              <a:off x="3041338" y="4737356"/>
              <a:ext cx="1785317" cy="4859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Прямая соединительная линия 51"/>
          <p:cNvCxnSpPr/>
          <p:nvPr/>
        </p:nvCxnSpPr>
        <p:spPr>
          <a:xfrm>
            <a:off x="400836" y="5211833"/>
            <a:ext cx="10050743" cy="0"/>
          </a:xfrm>
          <a:prstGeom prst="line">
            <a:avLst/>
          </a:prstGeom>
          <a:ln cap="flat">
            <a:solidFill>
              <a:srgbClr val="A3192F"/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4205314" y="5049318"/>
            <a:ext cx="1713535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ru-RU" sz="1400" b="1" dirty="0" smtClean="0">
                <a:solidFill>
                  <a:srgbClr val="A3192F"/>
                </a:solidFill>
              </a:rPr>
              <a:t>Вклад в рейтинги</a:t>
            </a:r>
            <a:endParaRPr lang="ru-RU" sz="1400" b="1" dirty="0">
              <a:solidFill>
                <a:srgbClr val="A3192F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1613005" y="5357064"/>
            <a:ext cx="1004339" cy="882000"/>
          </a:xfrm>
          <a:prstGeom prst="rect">
            <a:avLst/>
          </a:prstGeom>
          <a:solidFill>
            <a:srgbClr val="002648"/>
          </a:solidFill>
          <a:ln>
            <a:solidFill>
              <a:srgbClr val="0026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Sociology 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– QS –</a:t>
            </a:r>
            <a:r>
              <a:rPr lang="ru-RU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 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(51-100)</a:t>
            </a:r>
            <a:endParaRPr lang="ru-RU" sz="1200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402952" y="5357064"/>
            <a:ext cx="1039849" cy="882000"/>
          </a:xfrm>
          <a:prstGeom prst="rect">
            <a:avLst/>
          </a:prstGeom>
          <a:solidFill>
            <a:srgbClr val="002648"/>
          </a:solidFill>
          <a:ln>
            <a:solidFill>
              <a:srgbClr val="0026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Sociology 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cs typeface="Aharoni" panose="02010803020104030203" pitchFamily="2" charset="-79"/>
              </a:rPr>
              <a:t>– </a:t>
            </a:r>
            <a:r>
              <a:rPr 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ARWU –</a:t>
            </a:r>
            <a:r>
              <a:rPr lang="ru-RU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 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(51-75)</a:t>
            </a:r>
            <a:endParaRPr lang="ru-RU" sz="1200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4055544" y="5368108"/>
            <a:ext cx="1162800" cy="878400"/>
          </a:xfrm>
          <a:prstGeom prst="rect">
            <a:avLst/>
          </a:prstGeom>
          <a:solidFill>
            <a:srgbClr val="002648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cs typeface="Aharoni" panose="02010803020104030203" pitchFamily="2" charset="-79"/>
              </a:rPr>
              <a:t>Social Sciences </a:t>
            </a:r>
            <a:r>
              <a:rPr lang="en-US" sz="14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&amp; Management </a:t>
            </a:r>
            <a:endParaRPr lang="en-US" sz="1400" b="1" dirty="0">
              <a:solidFill>
                <a:schemeClr val="bg1"/>
              </a:solidFill>
              <a:cs typeface="Aharoni" panose="02010803020104030203" pitchFamily="2" charset="-79"/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– QS –</a:t>
            </a:r>
            <a:r>
              <a:rPr lang="ru-RU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 (73)</a:t>
            </a:r>
            <a:endParaRPr lang="ru-RU" sz="1200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5368865" y="5363670"/>
            <a:ext cx="1011726" cy="878400"/>
          </a:xfrm>
          <a:prstGeom prst="rect">
            <a:avLst/>
          </a:prstGeom>
          <a:solidFill>
            <a:schemeClr val="bg1"/>
          </a:solidFill>
          <a:ln w="25400">
            <a:solidFill>
              <a:srgbClr val="0026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>
                <a:solidFill>
                  <a:srgbClr val="002648"/>
                </a:solidFill>
                <a:cs typeface="Aharoni" panose="02010803020104030203" pitchFamily="2" charset="-79"/>
              </a:rPr>
              <a:t>Social </a:t>
            </a:r>
            <a:r>
              <a:rPr lang="en-US" sz="1400" b="1" dirty="0" smtClean="0">
                <a:solidFill>
                  <a:srgbClr val="002648"/>
                </a:solidFill>
                <a:cs typeface="Aharoni" panose="02010803020104030203" pitchFamily="2" charset="-79"/>
              </a:rPr>
              <a:t>Sciences </a:t>
            </a:r>
            <a:endParaRPr lang="en-US" sz="1200" dirty="0" smtClean="0">
              <a:solidFill>
                <a:srgbClr val="002648"/>
              </a:solidFill>
              <a:cs typeface="Aharoni" panose="02010803020104030203" pitchFamily="2" charset="-79"/>
            </a:endParaRPr>
          </a:p>
          <a:p>
            <a:pPr algn="ctr"/>
            <a:r>
              <a:rPr lang="en-US" sz="1200" dirty="0" smtClean="0">
                <a:solidFill>
                  <a:srgbClr val="002648"/>
                </a:solidFill>
                <a:cs typeface="Aharoni" panose="02010803020104030203" pitchFamily="2" charset="-79"/>
              </a:rPr>
              <a:t>– THE –</a:t>
            </a:r>
            <a:r>
              <a:rPr lang="ru-RU" sz="1200" dirty="0" smtClean="0">
                <a:solidFill>
                  <a:srgbClr val="002648"/>
                </a:solidFill>
                <a:cs typeface="Aharoni" panose="02010803020104030203" pitchFamily="2" charset="-79"/>
              </a:rPr>
              <a:t>           (176-200)</a:t>
            </a:r>
            <a:endParaRPr lang="ru-RU" sz="1200" dirty="0">
              <a:solidFill>
                <a:srgbClr val="002648"/>
              </a:solidFill>
              <a:cs typeface="Aharoni" panose="02010803020104030203" pitchFamily="2" charset="-79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2748619" y="5365102"/>
            <a:ext cx="1162472" cy="876968"/>
          </a:xfrm>
          <a:prstGeom prst="rect">
            <a:avLst/>
          </a:prstGeom>
          <a:solidFill>
            <a:srgbClr val="002648"/>
          </a:solidFill>
          <a:ln>
            <a:solidFill>
              <a:srgbClr val="0026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cs typeface="Aharoni" panose="02010803020104030203" pitchFamily="2" charset="-79"/>
              </a:rPr>
              <a:t>Politics &amp; International Studies 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– </a:t>
            </a:r>
            <a:r>
              <a:rPr lang="en-US" sz="1200" dirty="0">
                <a:solidFill>
                  <a:schemeClr val="bg1"/>
                </a:solidFill>
                <a:cs typeface="Aharoni" panose="02010803020104030203" pitchFamily="2" charset="-79"/>
              </a:rPr>
              <a:t>QS </a:t>
            </a:r>
            <a:r>
              <a:rPr 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–</a:t>
            </a:r>
            <a:r>
              <a:rPr lang="ru-RU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 (51-100)</a:t>
            </a:r>
            <a:endParaRPr lang="ru-RU" sz="1200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6531112" y="5368108"/>
            <a:ext cx="1049848" cy="878400"/>
          </a:xfrm>
          <a:prstGeom prst="rect">
            <a:avLst/>
          </a:prstGeom>
          <a:solidFill>
            <a:schemeClr val="bg1"/>
          </a:solidFill>
          <a:ln w="25400">
            <a:solidFill>
              <a:srgbClr val="0026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>
                <a:solidFill>
                  <a:srgbClr val="002648"/>
                </a:solidFill>
                <a:cs typeface="Aharoni" panose="02010803020104030203" pitchFamily="2" charset="-79"/>
              </a:rPr>
              <a:t>Political </a:t>
            </a:r>
            <a:r>
              <a:rPr lang="en-US" sz="1400" b="1" dirty="0" smtClean="0">
                <a:solidFill>
                  <a:srgbClr val="002648"/>
                </a:solidFill>
                <a:cs typeface="Aharoni" panose="02010803020104030203" pitchFamily="2" charset="-79"/>
              </a:rPr>
              <a:t>Science</a:t>
            </a:r>
          </a:p>
          <a:p>
            <a:pPr algn="ctr"/>
            <a:r>
              <a:rPr lang="en-US" sz="1200" dirty="0">
                <a:solidFill>
                  <a:srgbClr val="002648"/>
                </a:solidFill>
                <a:cs typeface="Aharoni" panose="02010803020104030203" pitchFamily="2" charset="-79"/>
              </a:rPr>
              <a:t>– </a:t>
            </a:r>
            <a:r>
              <a:rPr lang="en-US" sz="1200" dirty="0" smtClean="0">
                <a:solidFill>
                  <a:srgbClr val="002648"/>
                </a:solidFill>
                <a:cs typeface="Aharoni" panose="02010803020104030203" pitchFamily="2" charset="-79"/>
              </a:rPr>
              <a:t>ARWU –</a:t>
            </a:r>
            <a:r>
              <a:rPr lang="ru-RU" sz="1200" dirty="0" smtClean="0">
                <a:solidFill>
                  <a:srgbClr val="002648"/>
                </a:solidFill>
                <a:cs typeface="Aharoni" panose="02010803020104030203" pitchFamily="2" charset="-79"/>
              </a:rPr>
              <a:t> </a:t>
            </a:r>
          </a:p>
          <a:p>
            <a:pPr algn="ctr"/>
            <a:r>
              <a:rPr lang="ru-RU" sz="1200" dirty="0" smtClean="0">
                <a:solidFill>
                  <a:srgbClr val="002648"/>
                </a:solidFill>
                <a:cs typeface="Aharoni" panose="02010803020104030203" pitchFamily="2" charset="-79"/>
              </a:rPr>
              <a:t>(151-200)</a:t>
            </a:r>
            <a:endParaRPr lang="ru-RU" sz="1200" dirty="0">
              <a:solidFill>
                <a:srgbClr val="002648"/>
              </a:solidFill>
              <a:cs typeface="Aharoni" panose="02010803020104030203" pitchFamily="2" charset="-79"/>
            </a:endParaRPr>
          </a:p>
        </p:txBody>
      </p:sp>
      <p:graphicFrame>
        <p:nvGraphicFramePr>
          <p:cNvPr id="124" name="Таблица 123"/>
          <p:cNvGraphicFramePr>
            <a:graphicFrameLocks noGrp="1"/>
          </p:cNvGraphicFramePr>
          <p:nvPr>
            <p:extLst/>
          </p:nvPr>
        </p:nvGraphicFramePr>
        <p:xfrm>
          <a:off x="5672138" y="776378"/>
          <a:ext cx="4745829" cy="3980024"/>
        </p:xfrm>
        <a:graphic>
          <a:graphicData uri="http://schemas.openxmlformats.org/drawingml/2006/table">
            <a:tbl>
              <a:tblPr firstRow="1" bandRow="1"/>
              <a:tblGrid>
                <a:gridCol w="4745829"/>
              </a:tblGrid>
              <a:tr h="428956">
                <a:tc>
                  <a:txBody>
                    <a:bodyPr/>
                    <a:lstStyle>
                      <a:lvl1pPr marL="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380985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76197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14295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52393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190492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28590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2666893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047878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380985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648"/>
                          </a:solidFill>
                          <a:ea typeface="ＭＳ Ｐゴシック"/>
                        </a:rPr>
                        <a:t>НАУЧНЫЕ</a:t>
                      </a:r>
                      <a:r>
                        <a:rPr lang="ru-RU" sz="1600" baseline="0" dirty="0" smtClean="0">
                          <a:solidFill>
                            <a:srgbClr val="002648"/>
                          </a:solidFill>
                          <a:ea typeface="ＭＳ Ｐゴシック"/>
                        </a:rPr>
                        <a:t> И ОБРАЗОВАТЕЛЬНЫЕ ПРОЕКТЫ 2017-2020</a:t>
                      </a:r>
                      <a:endParaRPr lang="ru-RU" sz="1600" dirty="0" smtClean="0">
                        <a:solidFill>
                          <a:srgbClr val="002648"/>
                        </a:solidFill>
                        <a:ea typeface="ＭＳ Ｐゴシック"/>
                      </a:endParaRPr>
                    </a:p>
                  </a:txBody>
                  <a:tcPr marL="126244" marR="0" marT="0" marB="0" anchor="ctr">
                    <a:lnL w="762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5285">
                <a:tc>
                  <a:txBody>
                    <a:bodyPr/>
                    <a:lstStyle>
                      <a:lvl1pPr marL="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380985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76197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14295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52393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190492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28590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2666893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047878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Исследования по глобальной</a:t>
                      </a:r>
                      <a:r>
                        <a:rPr lang="ru-RU" sz="1200" b="0" baseline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 проблематике: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baseline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Механизмы воспроизводства элит в переходных обществах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Факторы бедности и неравенства в современном мире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Модели измерения политического статуса и влияния государств </a:t>
                      </a:r>
                      <a:b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</a:b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и их групп в современном мире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Социально-психологические механизмы личностного развития </a:t>
                      </a:r>
                      <a:b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</a:b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в кризисные времена</a:t>
                      </a:r>
                      <a:endParaRPr lang="en-US" sz="1200" b="0" kern="1200" baseline="0" dirty="0" smtClean="0">
                        <a:solidFill>
                          <a:srgbClr val="002648"/>
                        </a:solidFill>
                        <a:latin typeface="+mn-lt"/>
                        <a:ea typeface=""/>
                        <a:cs typeface="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Arial Narrow"/>
                          <a:ea typeface=""/>
                          <a:cs typeface=""/>
                        </a:rPr>
                        <a:t>совместно</a:t>
                      </a: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Arial Narrow"/>
                          <a:ea typeface=""/>
                          <a:cs typeface=""/>
                        </a:rPr>
                        <a:t> с Йельским университетом, Университетом </a:t>
                      </a:r>
                      <a:r>
                        <a:rPr lang="ru-RU" sz="1200" b="0" kern="1200" baseline="0" dirty="0" err="1" smtClean="0">
                          <a:solidFill>
                            <a:srgbClr val="002648"/>
                          </a:solidFill>
                          <a:latin typeface="Arial Narrow"/>
                          <a:ea typeface=""/>
                          <a:cs typeface=""/>
                        </a:rPr>
                        <a:t>Тилбурга</a:t>
                      </a: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Arial Narrow"/>
                          <a:ea typeface=""/>
                          <a:cs typeface=""/>
                        </a:rPr>
                        <a:t>, Свободным университетом Берлина</a:t>
                      </a:r>
                      <a:endParaRPr lang="ru-RU" sz="1200" b="0" kern="1200" baseline="0" dirty="0" smtClean="0">
                        <a:solidFill>
                          <a:srgbClr val="002648"/>
                        </a:solidFill>
                        <a:latin typeface="+mn-lt"/>
                        <a:ea typeface=""/>
                        <a:cs typeface=""/>
                      </a:endParaRPr>
                    </a:p>
                  </a:txBody>
                  <a:tcPr marL="42081" marR="42081" marT="42081" marB="42081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97173">
                <a:tc>
                  <a:txBody>
                    <a:bodyPr/>
                    <a:lstStyle>
                      <a:lvl1pPr marL="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380985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76197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14295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52393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190492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28590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2666893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047878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 marL="0" algn="l" defTabSz="380985" rtl="0" eaLnBrk="1" latinLnBrk="0" hangingPunct="1">
                        <a:lnSpc>
                          <a:spcPct val="100000"/>
                        </a:lnSpc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Экспертная деятельность в интересах России:</a:t>
                      </a:r>
                    </a:p>
                    <a:p>
                      <a:pPr marL="285750" marR="0" indent="-2857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Arial Narrow"/>
                          <a:ea typeface=""/>
                          <a:cs typeface=""/>
                        </a:rPr>
                        <a:t>Модернизация программ экономической и социальной политики</a:t>
                      </a:r>
                      <a:endParaRPr lang="en-US" sz="1200" b="0" kern="1200" dirty="0" smtClean="0">
                        <a:solidFill>
                          <a:srgbClr val="002648"/>
                        </a:solidFill>
                        <a:latin typeface="Arial Narrow"/>
                        <a:ea typeface=""/>
                        <a:cs typeface=""/>
                      </a:endParaRPr>
                    </a:p>
                    <a:p>
                      <a:pPr marL="285750" marR="0" indent="-2857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Arial Narrow"/>
                          <a:ea typeface=""/>
                          <a:cs typeface=""/>
                        </a:rPr>
                        <a:t>Разработка системы оценки деятельности госучреждений</a:t>
                      </a:r>
                      <a:endParaRPr lang="en-US" sz="1200" b="0" kern="1200" dirty="0" smtClean="0">
                        <a:solidFill>
                          <a:srgbClr val="002648"/>
                        </a:solidFill>
                        <a:latin typeface="Arial Narrow"/>
                        <a:ea typeface=""/>
                        <a:cs typeface=""/>
                      </a:endParaRPr>
                    </a:p>
                  </a:txBody>
                  <a:tcPr marL="42081" marR="42081" marT="42081" marB="42081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8610">
                <a:tc>
                  <a:txBody>
                    <a:bodyPr/>
                    <a:lstStyle/>
                    <a:p>
                      <a:pPr marL="0" marR="0" lvl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Образовательные инновации:</a:t>
                      </a:r>
                    </a:p>
                    <a:p>
                      <a:pPr marL="285750" marR="0" lvl="0" indent="-2857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Образовательная траектория </a:t>
                      </a:r>
                      <a:r>
                        <a:rPr lang="ru-RU" sz="1200" b="0" kern="1200" dirty="0" err="1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Маster-PhD</a:t>
                      </a: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  c присуждением собственных степеней</a:t>
                      </a: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Интеграция</a:t>
                      </a: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 студентов в работу международных лабораторий САЕ</a:t>
                      </a:r>
                      <a:endParaRPr lang="ru-RU" sz="1200" b="0" kern="1200" dirty="0" smtClean="0">
                        <a:solidFill>
                          <a:srgbClr val="002648"/>
                        </a:solidFill>
                        <a:latin typeface="+mn-lt"/>
                        <a:ea typeface=""/>
                        <a:cs typeface=""/>
                      </a:endParaRP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</a:rPr>
                        <a:t>Разработка</a:t>
                      </a: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 и </a:t>
                      </a: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</a:rPr>
                        <a:t>продвижение онлайн-курсов</a:t>
                      </a: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 по тематике САЕ</a:t>
                      </a:r>
                      <a:endParaRPr lang="ru-RU" sz="1200" b="0" dirty="0" smtClean="0">
                        <a:solidFill>
                          <a:srgbClr val="002648"/>
                        </a:solidFill>
                        <a:latin typeface="+mn-lt"/>
                      </a:endParaRPr>
                    </a:p>
                  </a:txBody>
                  <a:tcPr marL="42081" marR="42081" marT="42081" marB="42081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0" name="Группа 59"/>
          <p:cNvGrpSpPr/>
          <p:nvPr/>
        </p:nvGrpSpPr>
        <p:grpSpPr>
          <a:xfrm>
            <a:off x="8810922" y="5218506"/>
            <a:ext cx="1531578" cy="995386"/>
            <a:chOff x="8878868" y="5186976"/>
            <a:chExt cx="1531578" cy="995386"/>
          </a:xfrm>
        </p:grpSpPr>
        <p:sp>
          <p:nvSpPr>
            <p:cNvPr id="72" name="TextBox 71"/>
            <p:cNvSpPr txBox="1"/>
            <p:nvPr/>
          </p:nvSpPr>
          <p:spPr>
            <a:xfrm>
              <a:off x="8899842" y="5627562"/>
              <a:ext cx="116750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rgbClr val="002648"/>
                  </a:solidFill>
                </a:rPr>
                <a:t>Достигнут -</a:t>
              </a:r>
              <a:endParaRPr lang="ru-RU" sz="1000" dirty="0">
                <a:solidFill>
                  <a:srgbClr val="002648"/>
                </a:solidFill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9899024" y="5656555"/>
              <a:ext cx="168325" cy="168324"/>
            </a:xfrm>
            <a:prstGeom prst="rect">
              <a:avLst/>
            </a:prstGeom>
            <a:solidFill>
              <a:srgbClr val="A3192F"/>
            </a:solidFill>
            <a:ln>
              <a:solidFill>
                <a:srgbClr val="A3192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10135293" y="5661653"/>
              <a:ext cx="168325" cy="168324"/>
            </a:xfrm>
            <a:prstGeom prst="rect">
              <a:avLst/>
            </a:prstGeom>
            <a:solidFill>
              <a:srgbClr val="002648"/>
            </a:solidFill>
            <a:ln>
              <a:solidFill>
                <a:srgbClr val="00264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10135293" y="5980043"/>
              <a:ext cx="168325" cy="168324"/>
            </a:xfrm>
            <a:prstGeom prst="rect">
              <a:avLst/>
            </a:prstGeom>
            <a:noFill/>
            <a:ln w="25400">
              <a:solidFill>
                <a:srgbClr val="00264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9897677" y="5980043"/>
              <a:ext cx="168325" cy="168324"/>
            </a:xfrm>
            <a:prstGeom prst="rect">
              <a:avLst/>
            </a:prstGeom>
            <a:noFill/>
            <a:ln w="25400">
              <a:solidFill>
                <a:srgbClr val="A3192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878868" y="5186976"/>
              <a:ext cx="91518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>
                  <a:solidFill>
                    <a:srgbClr val="002648"/>
                  </a:solidFill>
                </a:rPr>
                <a:t>План 2020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9802965" y="5268812"/>
              <a:ext cx="378754" cy="380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35" dirty="0" smtClean="0">
                  <a:solidFill>
                    <a:srgbClr val="002648"/>
                  </a:solidFill>
                </a:rPr>
                <a:t>Top 200</a:t>
              </a:r>
              <a:endParaRPr lang="ru-RU" sz="935" dirty="0">
                <a:solidFill>
                  <a:srgbClr val="002648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0031692" y="5268929"/>
              <a:ext cx="378754" cy="380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35" dirty="0" smtClean="0">
                  <a:solidFill>
                    <a:srgbClr val="002648"/>
                  </a:solidFill>
                </a:rPr>
                <a:t>Top 100</a:t>
              </a:r>
              <a:endParaRPr lang="ru-RU" sz="935" dirty="0">
                <a:solidFill>
                  <a:srgbClr val="002648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8878868" y="5936141"/>
              <a:ext cx="10652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rgbClr val="002648"/>
                  </a:solidFill>
                </a:rPr>
                <a:t>Будет достигнут-</a:t>
              </a:r>
              <a:endParaRPr lang="ru-RU" sz="1000" dirty="0">
                <a:solidFill>
                  <a:srgbClr val="002648"/>
                </a:solidFill>
              </a:endParaRPr>
            </a:p>
          </p:txBody>
        </p:sp>
      </p:grpSp>
      <p:sp>
        <p:nvSpPr>
          <p:cNvPr id="74" name="Прямоугольник 73"/>
          <p:cNvSpPr/>
          <p:nvPr/>
        </p:nvSpPr>
        <p:spPr>
          <a:xfrm>
            <a:off x="7741500" y="5360664"/>
            <a:ext cx="1049848" cy="878400"/>
          </a:xfrm>
          <a:prstGeom prst="rect">
            <a:avLst/>
          </a:prstGeom>
          <a:solidFill>
            <a:schemeClr val="bg1"/>
          </a:solidFill>
          <a:ln w="25400">
            <a:solidFill>
              <a:srgbClr val="A3192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 smtClean="0">
                <a:solidFill>
                  <a:srgbClr val="A3192F"/>
                </a:solidFill>
                <a:cs typeface="Aharoni" panose="02010803020104030203" pitchFamily="2" charset="-79"/>
              </a:rPr>
              <a:t>Education</a:t>
            </a:r>
          </a:p>
          <a:p>
            <a:pPr algn="ctr"/>
            <a:r>
              <a:rPr lang="en-US" sz="1200" dirty="0">
                <a:solidFill>
                  <a:srgbClr val="A3192F"/>
                </a:solidFill>
                <a:cs typeface="Aharoni" panose="02010803020104030203" pitchFamily="2" charset="-79"/>
              </a:rPr>
              <a:t>– </a:t>
            </a:r>
            <a:r>
              <a:rPr lang="en-US" sz="1200" dirty="0" smtClean="0">
                <a:solidFill>
                  <a:srgbClr val="A3192F"/>
                </a:solidFill>
                <a:cs typeface="Aharoni" panose="02010803020104030203" pitchFamily="2" charset="-79"/>
              </a:rPr>
              <a:t>QS –</a:t>
            </a:r>
            <a:r>
              <a:rPr lang="ru-RU" sz="1200" dirty="0" smtClean="0">
                <a:solidFill>
                  <a:srgbClr val="A3192F"/>
                </a:solidFill>
                <a:cs typeface="Aharoni" panose="02010803020104030203" pitchFamily="2" charset="-79"/>
              </a:rPr>
              <a:t> </a:t>
            </a:r>
          </a:p>
          <a:p>
            <a:pPr algn="ctr"/>
            <a:r>
              <a:rPr lang="ru-RU" sz="1200" dirty="0" smtClean="0">
                <a:solidFill>
                  <a:srgbClr val="A3192F"/>
                </a:solidFill>
                <a:cs typeface="Aharoni" panose="02010803020104030203" pitchFamily="2" charset="-79"/>
              </a:rPr>
              <a:t>(</a:t>
            </a:r>
            <a:r>
              <a:rPr lang="en-US" sz="1200" dirty="0" smtClean="0">
                <a:solidFill>
                  <a:srgbClr val="A3192F"/>
                </a:solidFill>
                <a:cs typeface="Aharoni" panose="02010803020104030203" pitchFamily="2" charset="-79"/>
              </a:rPr>
              <a:t>251-300</a:t>
            </a:r>
            <a:r>
              <a:rPr lang="ru-RU" sz="1200" dirty="0" smtClean="0">
                <a:solidFill>
                  <a:srgbClr val="A3192F"/>
                </a:solidFill>
                <a:cs typeface="Aharoni" panose="02010803020104030203" pitchFamily="2" charset="-79"/>
              </a:rPr>
              <a:t>)</a:t>
            </a:r>
            <a:endParaRPr lang="ru-RU" sz="1200" dirty="0">
              <a:solidFill>
                <a:srgbClr val="A3192F"/>
              </a:solidFill>
              <a:cs typeface="Aharoni" panose="02010803020104030203" pitchFamily="2" charset="-79"/>
            </a:endParaRPr>
          </a:p>
        </p:txBody>
      </p:sp>
      <p:sp>
        <p:nvSpPr>
          <p:cNvPr id="7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661945" y="7060614"/>
            <a:ext cx="2494016" cy="402652"/>
          </a:xfrm>
        </p:spPr>
        <p:txBody>
          <a:bodyPr/>
          <a:lstStyle/>
          <a:p>
            <a:r>
              <a:rPr lang="ru-RU" dirty="0" smtClean="0"/>
              <a:t>60</a:t>
            </a:r>
            <a:endParaRPr lang="ru-RU" dirty="0"/>
          </a:p>
        </p:txBody>
      </p:sp>
      <p:graphicFrame>
        <p:nvGraphicFramePr>
          <p:cNvPr id="77" name="Диаграмма 76"/>
          <p:cNvGraphicFramePr>
            <a:graphicFrameLocks/>
          </p:cNvGraphicFramePr>
          <p:nvPr>
            <p:extLst/>
          </p:nvPr>
        </p:nvGraphicFramePr>
        <p:xfrm>
          <a:off x="1297933" y="459491"/>
          <a:ext cx="4434346" cy="425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2511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369736" y="124291"/>
            <a:ext cx="10088562" cy="59683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ru-RU" sz="2200" b="1" dirty="0" smtClean="0">
                <a:solidFill>
                  <a:srgbClr val="002648"/>
                </a:solidFill>
              </a:rPr>
              <a:t>САЕ «МАТЕМАТИКА</a:t>
            </a:r>
            <a:r>
              <a:rPr lang="ru-RU" sz="2200" b="1" dirty="0">
                <a:solidFill>
                  <a:srgbClr val="002648"/>
                </a:solidFill>
              </a:rPr>
              <a:t>, КОМПЬЮТЕРНЫЕ НАУКИ И ИНФОРМАЦИОННЫЕ </a:t>
            </a:r>
            <a:r>
              <a:rPr lang="ru-RU" sz="2200" b="1" dirty="0" smtClean="0">
                <a:solidFill>
                  <a:srgbClr val="002648"/>
                </a:solidFill>
              </a:rPr>
              <a:t>ТЕХНОЛОГИИ»</a:t>
            </a:r>
            <a:endParaRPr lang="ru-RU" sz="2200" b="1" dirty="0">
              <a:solidFill>
                <a:srgbClr val="002648"/>
              </a:solidFill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402644" y="6388405"/>
            <a:ext cx="10055654" cy="0"/>
          </a:xfrm>
          <a:prstGeom prst="line">
            <a:avLst/>
          </a:prstGeom>
          <a:ln cap="flat">
            <a:solidFill>
              <a:srgbClr val="A3192F"/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66279" y="6781109"/>
            <a:ext cx="1486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404040"/>
                </a:solidFill>
              </a:rPr>
              <a:t>англоязычных курсов </a:t>
            </a:r>
            <a:br>
              <a:rPr lang="ru-RU" sz="1200" dirty="0" smtClean="0">
                <a:solidFill>
                  <a:srgbClr val="404040"/>
                </a:solidFill>
              </a:rPr>
            </a:br>
            <a:r>
              <a:rPr lang="ru-RU" sz="1200" dirty="0" smtClean="0">
                <a:solidFill>
                  <a:srgbClr val="404040"/>
                </a:solidFill>
              </a:rPr>
              <a:t>на </a:t>
            </a:r>
            <a:r>
              <a:rPr lang="ru-RU" sz="1200" dirty="0" err="1">
                <a:solidFill>
                  <a:srgbClr val="404040"/>
                </a:solidFill>
              </a:rPr>
              <a:t>Coursera</a:t>
            </a:r>
            <a:endParaRPr lang="ru-RU" sz="1200" dirty="0">
              <a:solidFill>
                <a:srgbClr val="40404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0775" y="6597734"/>
            <a:ext cx="887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12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818717" y="6781109"/>
            <a:ext cx="1417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404040"/>
                </a:solidFill>
              </a:rPr>
              <a:t>учебных курсов </a:t>
            </a:r>
            <a:br>
              <a:rPr lang="ru-RU" sz="1200" dirty="0" smtClean="0">
                <a:solidFill>
                  <a:srgbClr val="404040"/>
                </a:solidFill>
              </a:rPr>
            </a:br>
            <a:r>
              <a:rPr lang="ru-RU" sz="1200" dirty="0" smtClean="0">
                <a:solidFill>
                  <a:srgbClr val="404040"/>
                </a:solidFill>
              </a:rPr>
              <a:t>на </a:t>
            </a:r>
            <a:r>
              <a:rPr lang="ru-RU" sz="1200" dirty="0">
                <a:solidFill>
                  <a:srgbClr val="404040"/>
                </a:solidFill>
              </a:rPr>
              <a:t>английском языке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213161" y="6622226"/>
            <a:ext cx="657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60</a:t>
            </a:r>
            <a:endParaRPr lang="is-IS" sz="3600" b="1" dirty="0">
              <a:solidFill>
                <a:srgbClr val="00206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85127" y="6685644"/>
            <a:ext cx="22163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0985">
              <a:lnSpc>
                <a:spcPts val="1200"/>
              </a:lnSpc>
              <a:defRPr/>
            </a:pPr>
            <a:r>
              <a:rPr lang="ru-RU" sz="1200" dirty="0" smtClean="0">
                <a:solidFill>
                  <a:srgbClr val="404040"/>
                </a:solidFill>
              </a:rPr>
              <a:t>иностранных участников </a:t>
            </a:r>
            <a:r>
              <a:rPr lang="ru-RU" sz="1200" dirty="0">
                <a:solidFill>
                  <a:srgbClr val="404040"/>
                </a:solidFill>
              </a:rPr>
              <a:t>олимпиад и мероприятий </a:t>
            </a:r>
            <a:endParaRPr lang="ru-RU" sz="1200" dirty="0" smtClean="0">
              <a:solidFill>
                <a:srgbClr val="404040"/>
              </a:solidFill>
            </a:endParaRPr>
          </a:p>
          <a:p>
            <a:pPr defTabSz="380985">
              <a:lnSpc>
                <a:spcPts val="1200"/>
              </a:lnSpc>
              <a:defRPr/>
            </a:pPr>
            <a:r>
              <a:rPr lang="ru-RU" sz="1200" dirty="0" smtClean="0">
                <a:solidFill>
                  <a:srgbClr val="404040"/>
                </a:solidFill>
              </a:rPr>
              <a:t>для </a:t>
            </a:r>
            <a:r>
              <a:rPr lang="ru-RU" sz="1200" dirty="0">
                <a:solidFill>
                  <a:srgbClr val="404040"/>
                </a:solidFill>
              </a:rPr>
              <a:t>абитуриентов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224915" y="6631541"/>
            <a:ext cx="1133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1200</a:t>
            </a:r>
            <a:endParaRPr lang="is-IS" sz="3600" b="1" dirty="0">
              <a:solidFill>
                <a:srgbClr val="00206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27245" y="6704165"/>
            <a:ext cx="17295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0985">
              <a:lnSpc>
                <a:spcPts val="1200"/>
              </a:lnSpc>
              <a:defRPr/>
            </a:pPr>
            <a:r>
              <a:rPr lang="ru-RU" sz="1200" dirty="0" smtClean="0">
                <a:solidFill>
                  <a:srgbClr val="404040"/>
                </a:solidFill>
              </a:rPr>
              <a:t>иностранных участников  совместных научных </a:t>
            </a:r>
            <a:r>
              <a:rPr lang="ru-RU" sz="1200" dirty="0">
                <a:solidFill>
                  <a:srgbClr val="404040"/>
                </a:solidFill>
              </a:rPr>
              <a:t>проектов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937202" y="6615677"/>
            <a:ext cx="686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40</a:t>
            </a:r>
            <a:endParaRPr lang="is-IS" sz="3600" b="1" dirty="0">
              <a:solidFill>
                <a:srgbClr val="002060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369736" y="4668006"/>
            <a:ext cx="168325" cy="168325"/>
          </a:xfrm>
          <a:prstGeom prst="rect">
            <a:avLst/>
          </a:prstGeom>
          <a:solidFill>
            <a:srgbClr val="A3192F"/>
          </a:solidFill>
          <a:ln>
            <a:solidFill>
              <a:srgbClr val="A3192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421" fontAlgn="base">
              <a:spcBef>
                <a:spcPct val="0"/>
              </a:spcBef>
              <a:spcAft>
                <a:spcPct val="0"/>
              </a:spcAft>
            </a:pPr>
            <a:endParaRPr lang="ru-RU" sz="2104">
              <a:solidFill>
                <a:prstClr val="white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192809" y="6234516"/>
            <a:ext cx="1713535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ru-RU" sz="1400" b="1" dirty="0" smtClean="0">
                <a:solidFill>
                  <a:srgbClr val="A3192F"/>
                </a:solidFill>
              </a:rPr>
              <a:t>План 2018</a:t>
            </a:r>
            <a:endParaRPr lang="ru-RU" sz="1400" b="1" dirty="0">
              <a:solidFill>
                <a:srgbClr val="A3192F"/>
              </a:solidFill>
            </a:endParaRPr>
          </a:p>
        </p:txBody>
      </p:sp>
      <p:grpSp>
        <p:nvGrpSpPr>
          <p:cNvPr id="56" name="Группа 55"/>
          <p:cNvGrpSpPr/>
          <p:nvPr/>
        </p:nvGrpSpPr>
        <p:grpSpPr>
          <a:xfrm>
            <a:off x="378294" y="868512"/>
            <a:ext cx="4436434" cy="3730804"/>
            <a:chOff x="390221" y="1133325"/>
            <a:chExt cx="4436434" cy="3730804"/>
          </a:xfrm>
        </p:grpSpPr>
        <p:sp>
          <p:nvSpPr>
            <p:cNvPr id="57" name="Прямоугольник 56"/>
            <p:cNvSpPr/>
            <p:nvPr userDrawn="1"/>
          </p:nvSpPr>
          <p:spPr>
            <a:xfrm>
              <a:off x="404812" y="1133325"/>
              <a:ext cx="2027491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40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Публикации в W</a:t>
              </a:r>
              <a:r>
                <a:rPr lang="en-US" sz="1403" dirty="0" err="1" smtClean="0">
                  <a:solidFill>
                    <a:srgbClr val="002648"/>
                  </a:solidFill>
                </a:rPr>
                <a:t>oS</a:t>
              </a:r>
              <a:r>
                <a:rPr lang="ru-RU" sz="1403" dirty="0" smtClean="0">
                  <a:solidFill>
                    <a:srgbClr val="002648"/>
                  </a:solidFill>
                </a:rPr>
                <a:t> на 1 НПР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sp>
          <p:nvSpPr>
            <p:cNvPr id="58" name="Прямоугольник 57"/>
            <p:cNvSpPr/>
            <p:nvPr userDrawn="1"/>
          </p:nvSpPr>
          <p:spPr>
            <a:xfrm>
              <a:off x="413374" y="1580917"/>
              <a:ext cx="2209708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75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Публикации в Scopus на 1 НПР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59" name="Прямая соединительная линия 58"/>
            <p:cNvCxnSpPr/>
            <p:nvPr userDrawn="1"/>
          </p:nvCxnSpPr>
          <p:spPr>
            <a:xfrm>
              <a:off x="2623081" y="1707691"/>
              <a:ext cx="609166" cy="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Прямоугольник 59"/>
            <p:cNvSpPr/>
            <p:nvPr userDrawn="1"/>
          </p:nvSpPr>
          <p:spPr>
            <a:xfrm>
              <a:off x="431945" y="3416572"/>
              <a:ext cx="986612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40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Иностранные студенты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61" name="Прямая соединительная линия 60"/>
            <p:cNvCxnSpPr/>
            <p:nvPr userDrawn="1"/>
          </p:nvCxnSpPr>
          <p:spPr>
            <a:xfrm>
              <a:off x="1678771" y="2388872"/>
              <a:ext cx="475939" cy="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Прямоугольник 61"/>
            <p:cNvSpPr/>
            <p:nvPr userDrawn="1"/>
          </p:nvSpPr>
          <p:spPr>
            <a:xfrm>
              <a:off x="390221" y="1971041"/>
              <a:ext cx="1442920" cy="83566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40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НПР со степенью </a:t>
              </a:r>
              <a:r>
                <a:rPr lang="en-US" sz="1403" dirty="0" smtClean="0">
                  <a:solidFill>
                    <a:srgbClr val="002648"/>
                  </a:solidFill>
                </a:rPr>
                <a:t>PhD</a:t>
              </a:r>
              <a:r>
                <a:rPr lang="ru-RU" sz="1403" dirty="0" smtClean="0">
                  <a:solidFill>
                    <a:srgbClr val="002648"/>
                  </a:solidFill>
                </a:rPr>
                <a:t> зарубежных университетов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63" name="Прямая соединительная линия 62"/>
            <p:cNvCxnSpPr/>
            <p:nvPr userDrawn="1"/>
          </p:nvCxnSpPr>
          <p:spPr>
            <a:xfrm>
              <a:off x="1477578" y="3645000"/>
              <a:ext cx="711126" cy="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Прямоугольник 63"/>
            <p:cNvSpPr/>
            <p:nvPr userDrawn="1"/>
          </p:nvSpPr>
          <p:spPr>
            <a:xfrm>
              <a:off x="418279" y="4173048"/>
              <a:ext cx="2118599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75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Цитирование в W</a:t>
              </a:r>
              <a:r>
                <a:rPr lang="en-US" sz="1403" dirty="0" err="1" smtClean="0">
                  <a:solidFill>
                    <a:srgbClr val="002648"/>
                  </a:solidFill>
                </a:rPr>
                <a:t>oS</a:t>
              </a:r>
              <a:r>
                <a:rPr lang="ru-RU" sz="1403" dirty="0" smtClean="0">
                  <a:solidFill>
                    <a:srgbClr val="002648"/>
                  </a:solidFill>
                </a:rPr>
                <a:t> на </a:t>
              </a:r>
              <a:r>
                <a:rPr lang="en-US" sz="1403" dirty="0" smtClean="0">
                  <a:solidFill>
                    <a:srgbClr val="002648"/>
                  </a:solidFill>
                </a:rPr>
                <a:t>1</a:t>
              </a:r>
              <a:r>
                <a:rPr lang="ru-RU" sz="1403" dirty="0" smtClean="0">
                  <a:solidFill>
                    <a:srgbClr val="002648"/>
                  </a:solidFill>
                </a:rPr>
                <a:t> НПР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65" name="Прямая соединительная линия 64"/>
            <p:cNvCxnSpPr/>
            <p:nvPr userDrawn="1"/>
          </p:nvCxnSpPr>
          <p:spPr>
            <a:xfrm>
              <a:off x="2536878" y="4299822"/>
              <a:ext cx="662092" cy="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Прямоугольник 65"/>
            <p:cNvSpPr/>
            <p:nvPr userDrawn="1"/>
          </p:nvSpPr>
          <p:spPr>
            <a:xfrm>
              <a:off x="413374" y="4610581"/>
              <a:ext cx="2627964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75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Цитирование в Scopus на </a:t>
              </a:r>
              <a:r>
                <a:rPr lang="en-US" sz="1403" dirty="0" smtClean="0">
                  <a:solidFill>
                    <a:srgbClr val="002648"/>
                  </a:solidFill>
                </a:rPr>
                <a:t>1</a:t>
              </a:r>
              <a:r>
                <a:rPr lang="ru-RU" sz="1403" dirty="0" smtClean="0">
                  <a:solidFill>
                    <a:srgbClr val="002648"/>
                  </a:solidFill>
                </a:rPr>
                <a:t> НПР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67" name="Прямая соединительная линия 66"/>
            <p:cNvCxnSpPr/>
            <p:nvPr userDrawn="1"/>
          </p:nvCxnSpPr>
          <p:spPr>
            <a:xfrm>
              <a:off x="4810343" y="3858840"/>
              <a:ext cx="0" cy="85752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oval" w="sm" len="sm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 userDrawn="1"/>
          </p:nvCxnSpPr>
          <p:spPr>
            <a:xfrm>
              <a:off x="4809564" y="1261669"/>
              <a:ext cx="0" cy="85752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 userDrawn="1"/>
          </p:nvCxnSpPr>
          <p:spPr>
            <a:xfrm>
              <a:off x="2432303" y="1260100"/>
              <a:ext cx="2377261" cy="1569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 userDrawn="1"/>
          </p:nvCxnSpPr>
          <p:spPr>
            <a:xfrm>
              <a:off x="3041338" y="4737356"/>
              <a:ext cx="1785317" cy="4859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Группа 70"/>
          <p:cNvGrpSpPr/>
          <p:nvPr/>
        </p:nvGrpSpPr>
        <p:grpSpPr>
          <a:xfrm>
            <a:off x="611716" y="4713534"/>
            <a:ext cx="3253210" cy="169310"/>
            <a:chOff x="690554" y="5059884"/>
            <a:chExt cx="3253210" cy="169310"/>
          </a:xfrm>
        </p:grpSpPr>
        <p:grpSp>
          <p:nvGrpSpPr>
            <p:cNvPr id="72" name="Группа 71"/>
            <p:cNvGrpSpPr/>
            <p:nvPr/>
          </p:nvGrpSpPr>
          <p:grpSpPr>
            <a:xfrm>
              <a:off x="690554" y="5060852"/>
              <a:ext cx="2270842" cy="168342"/>
              <a:chOff x="690554" y="4813171"/>
              <a:chExt cx="2270842" cy="168342"/>
            </a:xfrm>
          </p:grpSpPr>
          <p:grpSp>
            <p:nvGrpSpPr>
              <p:cNvPr id="74" name="Группа 73"/>
              <p:cNvGrpSpPr/>
              <p:nvPr/>
            </p:nvGrpSpPr>
            <p:grpSpPr>
              <a:xfrm>
                <a:off x="690554" y="4813171"/>
                <a:ext cx="1940254" cy="168324"/>
                <a:chOff x="458750" y="4513693"/>
                <a:chExt cx="1659864" cy="144000"/>
              </a:xfrm>
            </p:grpSpPr>
            <p:sp>
              <p:nvSpPr>
                <p:cNvPr id="77" name="Прямоугольник 76"/>
                <p:cNvSpPr/>
                <p:nvPr/>
              </p:nvSpPr>
              <p:spPr>
                <a:xfrm>
                  <a:off x="458750" y="4529139"/>
                  <a:ext cx="1088914" cy="12854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2081" tIns="0" rIns="0" bIns="0" rtlCol="0" anchor="ctr"/>
                <a:lstStyle/>
                <a:p>
                  <a:pPr defTabSz="534421" fontAlgn="b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ru-RU" sz="935" dirty="0">
                      <a:solidFill>
                        <a:srgbClr val="002648"/>
                      </a:solidFill>
                    </a:rPr>
                    <a:t>САЕ 2020 г</a:t>
                  </a:r>
                  <a:r>
                    <a:rPr lang="ru-RU" sz="935" dirty="0">
                      <a:solidFill>
                        <a:srgbClr val="005996"/>
                      </a:solidFill>
                    </a:rPr>
                    <a:t>.</a:t>
                  </a:r>
                  <a:endParaRPr lang="ru-RU" sz="935" dirty="0">
                    <a:solidFill>
                      <a:srgbClr val="005996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8" name="Прямоугольник 77"/>
                <p:cNvSpPr/>
                <p:nvPr/>
              </p:nvSpPr>
              <p:spPr>
                <a:xfrm>
                  <a:off x="1974614" y="4513693"/>
                  <a:ext cx="144000" cy="144000"/>
                </a:xfrm>
                <a:prstGeom prst="rect">
                  <a:avLst/>
                </a:prstGeom>
                <a:noFill/>
                <a:ln w="25400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534421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104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Прямоугольник 74"/>
              <p:cNvSpPr/>
              <p:nvPr/>
            </p:nvSpPr>
            <p:spPr>
              <a:xfrm>
                <a:off x="1470032" y="4813177"/>
                <a:ext cx="168325" cy="168336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2648"/>
                </a:solidFill>
                <a:prstDash val="sysDot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534421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636" dirty="0" err="1">
                  <a:solidFill>
                    <a:prstClr val="black">
                      <a:lumMod val="65000"/>
                      <a:lumOff val="35000"/>
                    </a:prstClr>
                  </a:solidFill>
                </a:endParaRPr>
              </a:p>
            </p:txBody>
          </p:sp>
          <p:sp>
            <p:nvSpPr>
              <p:cNvPr id="76" name="Прямоугольник 75"/>
              <p:cNvSpPr/>
              <p:nvPr/>
            </p:nvSpPr>
            <p:spPr>
              <a:xfrm>
                <a:off x="1688539" y="4829299"/>
                <a:ext cx="1272857" cy="15025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2081" tIns="0" rIns="0" bIns="0" rtlCol="0" anchor="ctr"/>
              <a:lstStyle/>
              <a:p>
                <a:pPr defTabSz="534421" fontAlgn="b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935" dirty="0">
                    <a:solidFill>
                      <a:srgbClr val="002648"/>
                    </a:solidFill>
                  </a:rPr>
                  <a:t>САЕ </a:t>
                </a:r>
                <a:r>
                  <a:rPr lang="ru-RU" sz="935" dirty="0" smtClean="0">
                    <a:solidFill>
                      <a:srgbClr val="002648"/>
                    </a:solidFill>
                  </a:rPr>
                  <a:t>2017 </a:t>
                </a:r>
                <a:r>
                  <a:rPr lang="ru-RU" sz="935" dirty="0">
                    <a:solidFill>
                      <a:srgbClr val="002648"/>
                    </a:solidFill>
                  </a:rPr>
                  <a:t>г.</a:t>
                </a:r>
                <a:endParaRPr lang="ru-RU" sz="935" dirty="0">
                  <a:solidFill>
                    <a:srgbClr val="002648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73" name="Прямоугольник 72"/>
            <p:cNvSpPr/>
            <p:nvPr/>
          </p:nvSpPr>
          <p:spPr>
            <a:xfrm>
              <a:off x="2670907" y="5059884"/>
              <a:ext cx="1272857" cy="1502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2081" tIns="0" rIns="0" bIns="0" rtlCol="0" anchor="ctr"/>
            <a:lstStyle/>
            <a:p>
              <a:pPr defTabSz="534421" fontAlgn="b">
                <a:spcBef>
                  <a:spcPct val="0"/>
                </a:spcBef>
                <a:spcAft>
                  <a:spcPct val="0"/>
                </a:spcAft>
              </a:pPr>
              <a:r>
                <a:rPr lang="ru-RU" sz="935" dirty="0">
                  <a:solidFill>
                    <a:srgbClr val="002648"/>
                  </a:solidFill>
                </a:rPr>
                <a:t>САЕ </a:t>
              </a:r>
              <a:r>
                <a:rPr lang="ru-RU" sz="935" dirty="0" smtClean="0">
                  <a:solidFill>
                    <a:srgbClr val="002648"/>
                  </a:solidFill>
                </a:rPr>
                <a:t>2015 </a:t>
              </a:r>
              <a:r>
                <a:rPr lang="ru-RU" sz="935" dirty="0">
                  <a:solidFill>
                    <a:srgbClr val="002648"/>
                  </a:solidFill>
                </a:rPr>
                <a:t>г</a:t>
              </a:r>
              <a:r>
                <a:rPr lang="ru-RU" sz="935" dirty="0">
                  <a:solidFill>
                    <a:srgbClr val="005996"/>
                  </a:solidFill>
                </a:rPr>
                <a:t>.</a:t>
              </a:r>
              <a:endParaRPr lang="ru-RU" sz="935" dirty="0">
                <a:solidFill>
                  <a:srgbClr val="005996"/>
                </a:solidFill>
                <a:latin typeface="Calibri" panose="020F0502020204030204" pitchFamily="34" charset="0"/>
              </a:endParaRPr>
            </a:p>
          </p:txBody>
        </p:sp>
      </p:grpSp>
      <p:cxnSp>
        <p:nvCxnSpPr>
          <p:cNvPr id="52" name="Прямая соединительная линия 51"/>
          <p:cNvCxnSpPr/>
          <p:nvPr/>
        </p:nvCxnSpPr>
        <p:spPr>
          <a:xfrm>
            <a:off x="401539" y="5214029"/>
            <a:ext cx="10056759" cy="0"/>
          </a:xfrm>
          <a:prstGeom prst="line">
            <a:avLst/>
          </a:prstGeom>
          <a:ln cap="flat">
            <a:solidFill>
              <a:srgbClr val="A3192F"/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4174452" y="5034262"/>
            <a:ext cx="1713535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ru-RU" sz="1400" b="1" dirty="0" smtClean="0">
                <a:solidFill>
                  <a:srgbClr val="A3192F"/>
                </a:solidFill>
              </a:rPr>
              <a:t>Вклад в рейтинги</a:t>
            </a:r>
            <a:endParaRPr lang="ru-RU" sz="1400" b="1" dirty="0">
              <a:solidFill>
                <a:srgbClr val="A3192F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2516403" y="5442467"/>
            <a:ext cx="1566000" cy="659063"/>
          </a:xfrm>
          <a:prstGeom prst="rect">
            <a:avLst/>
          </a:prstGeom>
          <a:solidFill>
            <a:srgbClr val="A319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cs typeface="Aharoni" panose="02010803020104030203" pitchFamily="2" charset="-79"/>
              </a:rPr>
              <a:t>Mathematics</a:t>
            </a:r>
            <a:endParaRPr lang="en-US" sz="1400" b="1" dirty="0" smtClean="0">
              <a:solidFill>
                <a:schemeClr val="bg1"/>
              </a:solidFill>
              <a:cs typeface="Aharoni" panose="02010803020104030203" pitchFamily="2" charset="-79"/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– QS – 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(101-150)</a:t>
            </a:r>
            <a:endParaRPr lang="ru-RU" sz="1200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411163" y="5434364"/>
            <a:ext cx="1619981" cy="666000"/>
          </a:xfrm>
          <a:prstGeom prst="rect">
            <a:avLst/>
          </a:prstGeom>
          <a:solidFill>
            <a:srgbClr val="0026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cs typeface="Aharoni" panose="02010803020104030203" pitchFamily="2" charset="-79"/>
              </a:rPr>
              <a:t>Mathematics</a:t>
            </a:r>
            <a:endParaRPr lang="en-US" sz="1400" b="1" dirty="0" smtClean="0">
              <a:solidFill>
                <a:schemeClr val="bg1"/>
              </a:solidFill>
              <a:cs typeface="Aharoni" panose="02010803020104030203" pitchFamily="2" charset="-79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cs typeface="Aharoni" panose="02010803020104030203" pitchFamily="2" charset="-79"/>
              </a:rPr>
              <a:t>– </a:t>
            </a:r>
            <a:r>
              <a:rPr 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ARWU –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(</a:t>
            </a:r>
            <a:r>
              <a:rPr lang="ru-RU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76-100</a:t>
            </a:r>
            <a:r>
              <a:rPr 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)</a:t>
            </a:r>
            <a:endParaRPr lang="ru-RU" sz="1200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6517669" y="5452214"/>
            <a:ext cx="1566000" cy="648150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cs typeface="Aharoni" panose="02010803020104030203" pitchFamily="2" charset="-79"/>
              </a:rPr>
              <a:t>Computer </a:t>
            </a:r>
            <a:r>
              <a:rPr lang="en-US" sz="14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Science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  <a:cs typeface="Aharoni" panose="02010803020104030203" pitchFamily="2" charset="-79"/>
              </a:rPr>
              <a:t>– QS – 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(251-300)</a:t>
            </a:r>
            <a:endParaRPr lang="en-US" sz="1200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4549705" y="5457777"/>
            <a:ext cx="1566000" cy="641077"/>
          </a:xfrm>
          <a:prstGeom prst="rect">
            <a:avLst/>
          </a:prstGeom>
          <a:solidFill>
            <a:srgbClr val="A319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cs typeface="Aharoni" panose="02010803020104030203" pitchFamily="2" charset="-79"/>
              </a:rPr>
              <a:t>Mathematics</a:t>
            </a:r>
            <a:endParaRPr lang="en-US" sz="1400" b="1" dirty="0" smtClean="0">
              <a:solidFill>
                <a:schemeClr val="bg1"/>
              </a:solidFill>
              <a:cs typeface="Aharoni" panose="02010803020104030203" pitchFamily="2" charset="-79"/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– US News – 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(144)</a:t>
            </a:r>
            <a:endParaRPr lang="ru-RU" sz="1200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graphicFrame>
        <p:nvGraphicFramePr>
          <p:cNvPr id="108" name="Таблица 107"/>
          <p:cNvGraphicFramePr>
            <a:graphicFrameLocks noGrp="1"/>
          </p:cNvGraphicFramePr>
          <p:nvPr>
            <p:extLst/>
          </p:nvPr>
        </p:nvGraphicFramePr>
        <p:xfrm>
          <a:off x="5672138" y="828675"/>
          <a:ext cx="4799011" cy="4160659"/>
        </p:xfrm>
        <a:graphic>
          <a:graphicData uri="http://schemas.openxmlformats.org/drawingml/2006/table">
            <a:tbl>
              <a:tblPr firstRow="1" bandRow="1"/>
              <a:tblGrid>
                <a:gridCol w="4799011"/>
              </a:tblGrid>
              <a:tr h="415299">
                <a:tc>
                  <a:txBody>
                    <a:bodyPr/>
                    <a:lstStyle>
                      <a:lvl1pPr marL="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380985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76197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14295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52393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190492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28590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2666893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047878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380985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648"/>
                          </a:solidFill>
                          <a:ea typeface="ＭＳ Ｐゴシック"/>
                        </a:rPr>
                        <a:t>НАУЧНЫЕ</a:t>
                      </a:r>
                      <a:r>
                        <a:rPr lang="ru-RU" sz="1600" baseline="0" dirty="0" smtClean="0">
                          <a:solidFill>
                            <a:srgbClr val="002648"/>
                          </a:solidFill>
                          <a:ea typeface="ＭＳ Ｐゴシック"/>
                        </a:rPr>
                        <a:t> И ОБРАЗОВАТЕЛЬНЫЕ ПРОЕКТЫ 2017-2020</a:t>
                      </a:r>
                      <a:endParaRPr lang="ru-RU" sz="1600" dirty="0" smtClean="0">
                        <a:solidFill>
                          <a:srgbClr val="002648"/>
                        </a:solidFill>
                        <a:ea typeface="ＭＳ Ｐゴシック"/>
                      </a:endParaRPr>
                    </a:p>
                  </a:txBody>
                  <a:tcPr marL="126244" marR="0" marT="0" marB="0" anchor="ctr">
                    <a:lnL w="762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3493">
                <a:tc>
                  <a:txBody>
                    <a:bodyPr/>
                    <a:lstStyle>
                      <a:lvl1pPr marL="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380985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76197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14295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52393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190492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28590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2666893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047878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Исследования по глобальной</a:t>
                      </a:r>
                      <a:r>
                        <a:rPr lang="ru-RU" sz="1200" b="0" baseline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 проблематике: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baseline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Алгебраическая геометрия и математическая физика</a:t>
                      </a:r>
                    </a:p>
                    <a:p>
                      <a:pPr marL="285750" marR="0" lvl="0" indent="-2857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baseline="0" dirty="0" err="1" smtClean="0">
                          <a:solidFill>
                            <a:srgbClr val="002648"/>
                          </a:solidFill>
                          <a:latin typeface="Arial Narrow"/>
                          <a:ea typeface=""/>
                          <a:cs typeface=""/>
                        </a:rPr>
                        <a:t>Нейробайесовские</a:t>
                      </a: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Arial Narrow"/>
                          <a:ea typeface=""/>
                          <a:cs typeface=""/>
                        </a:rPr>
                        <a:t> методы машинного обучения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baseline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Суперкомпьютерное атомистическое моделирование</a:t>
                      </a:r>
                    </a:p>
                    <a:p>
                      <a:pPr>
                        <a:lnSpc>
                          <a:spcPct val="100000"/>
                        </a:lnSpc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Arial Narrow"/>
                          <a:ea typeface=""/>
                          <a:cs typeface=""/>
                        </a:rPr>
                        <a:t>совместно</a:t>
                      </a: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Arial Narrow"/>
                          <a:ea typeface=""/>
                          <a:cs typeface=""/>
                        </a:rPr>
                        <a:t> с институтами РАН, Лейденским университетом, институтом Куранта, университетом </a:t>
                      </a:r>
                      <a:r>
                        <a:rPr lang="ru-RU" sz="1200" b="0" kern="1200" baseline="0" dirty="0" err="1" smtClean="0">
                          <a:solidFill>
                            <a:srgbClr val="002648"/>
                          </a:solidFill>
                          <a:latin typeface="Arial Narrow"/>
                          <a:ea typeface=""/>
                          <a:cs typeface=""/>
                        </a:rPr>
                        <a:t>Коламбии</a:t>
                      </a: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Arial Narrow"/>
                          <a:ea typeface=""/>
                          <a:cs typeface=""/>
                        </a:rPr>
                        <a:t>, Техническим университетом </a:t>
                      </a:r>
                      <a:r>
                        <a:rPr lang="ru-RU" sz="1200" b="0" kern="1200" baseline="0" dirty="0" err="1" smtClean="0">
                          <a:solidFill>
                            <a:srgbClr val="002648"/>
                          </a:solidFill>
                          <a:latin typeface="Arial Narrow"/>
                          <a:ea typeface=""/>
                          <a:cs typeface=""/>
                        </a:rPr>
                        <a:t>Эйдховена</a:t>
                      </a:r>
                      <a:endParaRPr lang="ru-RU" sz="1200" b="0" kern="1200" baseline="0" dirty="0" smtClean="0">
                        <a:solidFill>
                          <a:srgbClr val="002648"/>
                        </a:solidFill>
                        <a:latin typeface="+mn-lt"/>
                        <a:ea typeface=""/>
                        <a:cs typeface=""/>
                      </a:endParaRPr>
                    </a:p>
                  </a:txBody>
                  <a:tcPr marL="42081" marR="42081" marT="42081" marB="42081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51122">
                <a:tc>
                  <a:txBody>
                    <a:bodyPr/>
                    <a:lstStyle>
                      <a:lvl1pPr marL="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380985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76197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14295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52393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190492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28590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2666893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047878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 marL="0" algn="l" defTabSz="380985" rtl="0" eaLnBrk="1" latinLnBrk="0" hangingPunct="1">
                        <a:lnSpc>
                          <a:spcPct val="100000"/>
                        </a:lnSpc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Прикладные проекты в интересах национальной экономики: </a:t>
                      </a: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Биологическая и медицинская информатика</a:t>
                      </a: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Математическое</a:t>
                      </a: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 моделирование в социальных и гуманитарных исследованиях</a:t>
                      </a: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Оценка результативности деятельности научных организаций</a:t>
                      </a:r>
                      <a:endParaRPr lang="ru-RU" sz="1200" b="0" kern="1200" dirty="0" smtClean="0">
                        <a:solidFill>
                          <a:srgbClr val="002648"/>
                        </a:solidFill>
                        <a:latin typeface="+mn-lt"/>
                        <a:ea typeface=""/>
                        <a:cs typeface=""/>
                      </a:endParaRPr>
                    </a:p>
                  </a:txBody>
                  <a:tcPr marL="42081" marR="42081" marT="42081" marB="42081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0745">
                <a:tc>
                  <a:txBody>
                    <a:bodyPr/>
                    <a:lstStyle/>
                    <a:p>
                      <a:pPr marL="0" marR="0" lvl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Образовательные инновации: </a:t>
                      </a: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Программа двух дипломов</a:t>
                      </a: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 «Прикладной анализ данных» совместно </a:t>
                      </a:r>
                      <a:b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</a:b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с Лондонским университетом</a:t>
                      </a:r>
                      <a:endParaRPr lang="ru-RU" sz="1200" b="0" kern="1200" dirty="0" smtClean="0">
                        <a:solidFill>
                          <a:srgbClr val="002648"/>
                        </a:solidFill>
                        <a:latin typeface="+mn-lt"/>
                        <a:ea typeface=""/>
                        <a:cs typeface=""/>
                      </a:endParaRP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</a:rPr>
                        <a:t>Магистерская программа в партнерстве со Сбербанком</a:t>
                      </a: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 «Финансовые технологии и анализ данных»</a:t>
                      </a: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Новые программы по актуальным направлениям: «Промышленный интернет», «Суперкомпьютерное моделирование в науке и инженерии» </a:t>
                      </a:r>
                      <a:endParaRPr lang="ru-RU" sz="1200" b="0" dirty="0" smtClean="0">
                        <a:solidFill>
                          <a:srgbClr val="002648"/>
                        </a:solidFill>
                        <a:latin typeface="+mn-lt"/>
                      </a:endParaRPr>
                    </a:p>
                  </a:txBody>
                  <a:tcPr marL="42081" marR="42081" marT="42081" marB="42081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80" name="Группа 79"/>
          <p:cNvGrpSpPr/>
          <p:nvPr/>
        </p:nvGrpSpPr>
        <p:grpSpPr>
          <a:xfrm>
            <a:off x="8521328" y="5260546"/>
            <a:ext cx="1782290" cy="985426"/>
            <a:chOff x="8628156" y="5186976"/>
            <a:chExt cx="1782290" cy="985426"/>
          </a:xfrm>
        </p:grpSpPr>
        <p:sp>
          <p:nvSpPr>
            <p:cNvPr id="109" name="TextBox 108"/>
            <p:cNvSpPr txBox="1"/>
            <p:nvPr/>
          </p:nvSpPr>
          <p:spPr>
            <a:xfrm>
              <a:off x="8759641" y="5627562"/>
              <a:ext cx="116750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rgbClr val="002648"/>
                  </a:solidFill>
                </a:rPr>
                <a:t>Достигнут -</a:t>
              </a:r>
              <a:endParaRPr lang="ru-RU" sz="1000" dirty="0">
                <a:solidFill>
                  <a:srgbClr val="002648"/>
                </a:solidFill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9899024" y="5656555"/>
              <a:ext cx="168325" cy="168324"/>
            </a:xfrm>
            <a:prstGeom prst="rect">
              <a:avLst/>
            </a:prstGeom>
            <a:solidFill>
              <a:srgbClr val="A3192F"/>
            </a:solidFill>
            <a:ln>
              <a:solidFill>
                <a:srgbClr val="A3192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10135293" y="5661653"/>
              <a:ext cx="168325" cy="168324"/>
            </a:xfrm>
            <a:prstGeom prst="rect">
              <a:avLst/>
            </a:prstGeom>
            <a:solidFill>
              <a:srgbClr val="002648"/>
            </a:solidFill>
            <a:ln>
              <a:solidFill>
                <a:srgbClr val="00264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9653610" y="5656555"/>
              <a:ext cx="168325" cy="168324"/>
            </a:xfrm>
            <a:prstGeom prst="rect">
              <a:avLst/>
            </a:prstGeom>
            <a:solidFill>
              <a:srgbClr val="A6A6A6"/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10135293" y="5980043"/>
              <a:ext cx="168325" cy="168324"/>
            </a:xfrm>
            <a:prstGeom prst="rect">
              <a:avLst/>
            </a:prstGeom>
            <a:noFill/>
            <a:ln w="25400">
              <a:solidFill>
                <a:srgbClr val="00264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9897677" y="5980043"/>
              <a:ext cx="168325" cy="168324"/>
            </a:xfrm>
            <a:prstGeom prst="rect">
              <a:avLst/>
            </a:prstGeom>
            <a:noFill/>
            <a:ln w="25400">
              <a:solidFill>
                <a:srgbClr val="A3192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9653609" y="5980043"/>
              <a:ext cx="168325" cy="168324"/>
            </a:xfrm>
            <a:prstGeom prst="rect">
              <a:avLst/>
            </a:prstGeom>
            <a:noFill/>
            <a:ln w="2540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8778189" y="5186976"/>
              <a:ext cx="91518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>
                  <a:solidFill>
                    <a:srgbClr val="002648"/>
                  </a:solidFill>
                </a:rPr>
                <a:t>План 2020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9548394" y="5268812"/>
              <a:ext cx="378754" cy="380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35" dirty="0" smtClean="0">
                  <a:solidFill>
                    <a:srgbClr val="002648"/>
                  </a:solidFill>
                </a:rPr>
                <a:t>Top 300</a:t>
              </a:r>
              <a:endParaRPr lang="ru-RU" sz="935" dirty="0">
                <a:solidFill>
                  <a:srgbClr val="002648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9802965" y="5268812"/>
              <a:ext cx="378754" cy="380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35" dirty="0" smtClean="0">
                  <a:solidFill>
                    <a:srgbClr val="002648"/>
                  </a:solidFill>
                </a:rPr>
                <a:t>Top 200</a:t>
              </a:r>
              <a:endParaRPr lang="ru-RU" sz="935" dirty="0">
                <a:solidFill>
                  <a:srgbClr val="002648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0031692" y="5268929"/>
              <a:ext cx="378754" cy="380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35" dirty="0" smtClean="0">
                  <a:solidFill>
                    <a:srgbClr val="002648"/>
                  </a:solidFill>
                </a:rPr>
                <a:t>Top 100</a:t>
              </a:r>
              <a:endParaRPr lang="ru-RU" sz="935" dirty="0">
                <a:solidFill>
                  <a:srgbClr val="002648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8628156" y="5926181"/>
              <a:ext cx="10652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rgbClr val="002648"/>
                  </a:solidFill>
                </a:rPr>
                <a:t>Будет достигнут-</a:t>
              </a:r>
              <a:endParaRPr lang="ru-RU" sz="1000" dirty="0">
                <a:solidFill>
                  <a:srgbClr val="002648"/>
                </a:solidFill>
              </a:endParaRPr>
            </a:p>
          </p:txBody>
        </p:sp>
      </p:grpSp>
      <p:sp>
        <p:nvSpPr>
          <p:cNvPr id="9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660190" y="7037635"/>
            <a:ext cx="2494016" cy="402652"/>
          </a:xfrm>
        </p:spPr>
        <p:txBody>
          <a:bodyPr/>
          <a:lstStyle/>
          <a:p>
            <a:r>
              <a:rPr lang="ru-RU" dirty="0" smtClean="0"/>
              <a:t>61</a:t>
            </a:r>
            <a:endParaRPr lang="ru-RU" dirty="0"/>
          </a:p>
        </p:txBody>
      </p:sp>
      <p:graphicFrame>
        <p:nvGraphicFramePr>
          <p:cNvPr id="91" name="Диаграмма 90"/>
          <p:cNvGraphicFramePr>
            <a:graphicFrameLocks/>
          </p:cNvGraphicFramePr>
          <p:nvPr>
            <p:extLst/>
          </p:nvPr>
        </p:nvGraphicFramePr>
        <p:xfrm>
          <a:off x="1626905" y="847037"/>
          <a:ext cx="3964203" cy="3800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095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404813" y="134226"/>
            <a:ext cx="10088562" cy="59683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ru-RU" sz="2400" b="1" dirty="0" smtClean="0">
                <a:solidFill>
                  <a:srgbClr val="002648"/>
                </a:solidFill>
              </a:rPr>
              <a:t>САЕ «КОНСОРЦИУМ </a:t>
            </a:r>
            <a:r>
              <a:rPr lang="ru-RU" sz="2400" b="1" dirty="0">
                <a:solidFill>
                  <a:srgbClr val="002648"/>
                </a:solidFill>
              </a:rPr>
              <a:t>ГУМАНИТАРНЫХ ШКОЛ </a:t>
            </a:r>
            <a:r>
              <a:rPr lang="ru-RU" sz="2400" b="1" dirty="0" smtClean="0">
                <a:solidFill>
                  <a:srgbClr val="002648"/>
                </a:solidFill>
              </a:rPr>
              <a:t>HUMANUS»</a:t>
            </a:r>
            <a:endParaRPr lang="ru-RU" sz="2400" b="1" dirty="0">
              <a:solidFill>
                <a:srgbClr val="002648"/>
              </a:solidFill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428740" y="6403959"/>
            <a:ext cx="9862671" cy="0"/>
          </a:xfrm>
          <a:prstGeom prst="line">
            <a:avLst/>
          </a:prstGeom>
          <a:ln cap="flat">
            <a:solidFill>
              <a:srgbClr val="A3192F"/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299096" y="6765760"/>
            <a:ext cx="2172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0985">
              <a:lnSpc>
                <a:spcPts val="1200"/>
              </a:lnSpc>
              <a:defRPr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участников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олимпиад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мероприятий для абитуриентов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81398" y="6621442"/>
            <a:ext cx="1133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5000</a:t>
            </a:r>
            <a:endParaRPr lang="is-IS" sz="3600" b="1" dirty="0">
              <a:solidFill>
                <a:srgbClr val="00206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740440" y="6767217"/>
            <a:ext cx="1729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0985">
              <a:lnSpc>
                <a:spcPts val="1200"/>
              </a:lnSpc>
              <a:defRPr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иностранных участников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научных проектов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031173" y="6609603"/>
            <a:ext cx="818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20</a:t>
            </a:r>
            <a:endParaRPr lang="is-IS" sz="3600" b="1" dirty="0">
              <a:solidFill>
                <a:srgbClr val="002060"/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463166" y="4722459"/>
            <a:ext cx="168325" cy="168325"/>
          </a:xfrm>
          <a:prstGeom prst="rect">
            <a:avLst/>
          </a:prstGeom>
          <a:solidFill>
            <a:srgbClr val="A3192F"/>
          </a:solidFill>
          <a:ln>
            <a:solidFill>
              <a:srgbClr val="A3192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421" fontAlgn="base">
              <a:spcBef>
                <a:spcPct val="0"/>
              </a:spcBef>
              <a:spcAft>
                <a:spcPct val="0"/>
              </a:spcAft>
            </a:pPr>
            <a:endParaRPr lang="ru-RU" sz="2104">
              <a:solidFill>
                <a:prstClr val="white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5703187" y="6742529"/>
            <a:ext cx="1024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0985">
              <a:lnSpc>
                <a:spcPts val="1200"/>
              </a:lnSpc>
              <a:defRPr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англоязычных препринтов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5050807" y="6621442"/>
            <a:ext cx="652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18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4163186" y="6867663"/>
            <a:ext cx="1451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0985">
              <a:lnSpc>
                <a:spcPts val="1200"/>
              </a:lnSpc>
              <a:defRPr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публикаций</a:t>
            </a:r>
            <a:b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3352494" y="6621442"/>
            <a:ext cx="833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120</a:t>
            </a:r>
            <a:endParaRPr lang="is-IS" sz="3600" b="1" dirty="0">
              <a:solidFill>
                <a:srgbClr val="00206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255401" y="6232818"/>
            <a:ext cx="1713535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ru-RU" sz="1400" b="1" dirty="0" smtClean="0">
                <a:solidFill>
                  <a:srgbClr val="A3192F"/>
                </a:solidFill>
              </a:rPr>
              <a:t>План 2018</a:t>
            </a:r>
            <a:endParaRPr lang="ru-RU" sz="1400" b="1" dirty="0">
              <a:solidFill>
                <a:srgbClr val="A3192F"/>
              </a:solidFill>
            </a:endParaRPr>
          </a:p>
        </p:txBody>
      </p:sp>
      <p:grpSp>
        <p:nvGrpSpPr>
          <p:cNvPr id="68" name="Группа 67"/>
          <p:cNvGrpSpPr/>
          <p:nvPr/>
        </p:nvGrpSpPr>
        <p:grpSpPr>
          <a:xfrm>
            <a:off x="705146" y="4760798"/>
            <a:ext cx="3253210" cy="169310"/>
            <a:chOff x="690554" y="5059884"/>
            <a:chExt cx="3253210" cy="169310"/>
          </a:xfrm>
        </p:grpSpPr>
        <p:grpSp>
          <p:nvGrpSpPr>
            <p:cNvPr id="69" name="Группа 68"/>
            <p:cNvGrpSpPr/>
            <p:nvPr/>
          </p:nvGrpSpPr>
          <p:grpSpPr>
            <a:xfrm>
              <a:off x="690554" y="5060852"/>
              <a:ext cx="2270842" cy="168342"/>
              <a:chOff x="690554" y="4813171"/>
              <a:chExt cx="2270842" cy="168342"/>
            </a:xfrm>
          </p:grpSpPr>
          <p:grpSp>
            <p:nvGrpSpPr>
              <p:cNvPr id="71" name="Группа 70"/>
              <p:cNvGrpSpPr/>
              <p:nvPr/>
            </p:nvGrpSpPr>
            <p:grpSpPr>
              <a:xfrm>
                <a:off x="690554" y="4813171"/>
                <a:ext cx="1940254" cy="168324"/>
                <a:chOff x="458750" y="4513693"/>
                <a:chExt cx="1659864" cy="144000"/>
              </a:xfrm>
            </p:grpSpPr>
            <p:sp>
              <p:nvSpPr>
                <p:cNvPr id="74" name="Прямоугольник 73"/>
                <p:cNvSpPr/>
                <p:nvPr/>
              </p:nvSpPr>
              <p:spPr>
                <a:xfrm>
                  <a:off x="458750" y="4529139"/>
                  <a:ext cx="1088914" cy="12854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2081" tIns="0" rIns="0" bIns="0" rtlCol="0" anchor="ctr"/>
                <a:lstStyle/>
                <a:p>
                  <a:pPr defTabSz="534421" fontAlgn="b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ru-RU" sz="935" dirty="0">
                      <a:solidFill>
                        <a:srgbClr val="002648"/>
                      </a:solidFill>
                    </a:rPr>
                    <a:t>САЕ 2020 г</a:t>
                  </a:r>
                  <a:r>
                    <a:rPr lang="ru-RU" sz="935" dirty="0">
                      <a:solidFill>
                        <a:srgbClr val="005996"/>
                      </a:solidFill>
                    </a:rPr>
                    <a:t>.</a:t>
                  </a:r>
                  <a:endParaRPr lang="ru-RU" sz="935" dirty="0">
                    <a:solidFill>
                      <a:srgbClr val="005996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5" name="Прямоугольник 74"/>
                <p:cNvSpPr/>
                <p:nvPr/>
              </p:nvSpPr>
              <p:spPr>
                <a:xfrm>
                  <a:off x="1974614" y="4513693"/>
                  <a:ext cx="144000" cy="144000"/>
                </a:xfrm>
                <a:prstGeom prst="rect">
                  <a:avLst/>
                </a:prstGeom>
                <a:noFill/>
                <a:ln w="25400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534421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104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2" name="Прямоугольник 71"/>
              <p:cNvSpPr/>
              <p:nvPr/>
            </p:nvSpPr>
            <p:spPr>
              <a:xfrm>
                <a:off x="1470032" y="4813177"/>
                <a:ext cx="168325" cy="168336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2648"/>
                </a:solidFill>
                <a:prstDash val="sysDot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534421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636" dirty="0" err="1">
                  <a:solidFill>
                    <a:prstClr val="black">
                      <a:lumMod val="65000"/>
                      <a:lumOff val="35000"/>
                    </a:prstClr>
                  </a:solidFill>
                </a:endParaRPr>
              </a:p>
            </p:txBody>
          </p:sp>
          <p:sp>
            <p:nvSpPr>
              <p:cNvPr id="73" name="Прямоугольник 72"/>
              <p:cNvSpPr/>
              <p:nvPr/>
            </p:nvSpPr>
            <p:spPr>
              <a:xfrm>
                <a:off x="1688539" y="4829299"/>
                <a:ext cx="1272857" cy="15025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2081" tIns="0" rIns="0" bIns="0" rtlCol="0" anchor="ctr"/>
              <a:lstStyle/>
              <a:p>
                <a:pPr defTabSz="534421" fontAlgn="b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935" dirty="0">
                    <a:solidFill>
                      <a:srgbClr val="002648"/>
                    </a:solidFill>
                  </a:rPr>
                  <a:t>САЕ </a:t>
                </a:r>
                <a:r>
                  <a:rPr lang="ru-RU" sz="935" dirty="0" smtClean="0">
                    <a:solidFill>
                      <a:srgbClr val="002648"/>
                    </a:solidFill>
                  </a:rPr>
                  <a:t>201</a:t>
                </a:r>
                <a:r>
                  <a:rPr lang="en-US" sz="935" dirty="0" smtClean="0">
                    <a:solidFill>
                      <a:srgbClr val="002648"/>
                    </a:solidFill>
                  </a:rPr>
                  <a:t>7</a:t>
                </a:r>
                <a:r>
                  <a:rPr lang="ru-RU" sz="935" dirty="0" smtClean="0">
                    <a:solidFill>
                      <a:srgbClr val="002648"/>
                    </a:solidFill>
                  </a:rPr>
                  <a:t> </a:t>
                </a:r>
                <a:r>
                  <a:rPr lang="ru-RU" sz="935" dirty="0">
                    <a:solidFill>
                      <a:srgbClr val="002648"/>
                    </a:solidFill>
                  </a:rPr>
                  <a:t>г.</a:t>
                </a:r>
                <a:endParaRPr lang="ru-RU" sz="935" dirty="0">
                  <a:solidFill>
                    <a:srgbClr val="002648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70" name="Прямоугольник 69"/>
            <p:cNvSpPr/>
            <p:nvPr/>
          </p:nvSpPr>
          <p:spPr>
            <a:xfrm>
              <a:off x="2670907" y="5059884"/>
              <a:ext cx="1272857" cy="1502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2081" tIns="0" rIns="0" bIns="0" rtlCol="0" anchor="ctr"/>
            <a:lstStyle/>
            <a:p>
              <a:pPr defTabSz="534421" fontAlgn="b">
                <a:spcBef>
                  <a:spcPct val="0"/>
                </a:spcBef>
                <a:spcAft>
                  <a:spcPct val="0"/>
                </a:spcAft>
              </a:pPr>
              <a:r>
                <a:rPr lang="ru-RU" sz="935" dirty="0">
                  <a:solidFill>
                    <a:srgbClr val="002648"/>
                  </a:solidFill>
                </a:rPr>
                <a:t>САЕ </a:t>
              </a:r>
              <a:r>
                <a:rPr lang="ru-RU" sz="935" dirty="0" smtClean="0">
                  <a:solidFill>
                    <a:srgbClr val="002648"/>
                  </a:solidFill>
                </a:rPr>
                <a:t>2015 </a:t>
              </a:r>
              <a:r>
                <a:rPr lang="ru-RU" sz="935" dirty="0">
                  <a:solidFill>
                    <a:srgbClr val="002648"/>
                  </a:solidFill>
                </a:rPr>
                <a:t>г</a:t>
              </a:r>
              <a:r>
                <a:rPr lang="ru-RU" sz="935" dirty="0">
                  <a:solidFill>
                    <a:srgbClr val="005996"/>
                  </a:solidFill>
                </a:rPr>
                <a:t>.</a:t>
              </a:r>
              <a:endParaRPr lang="ru-RU" sz="935" dirty="0">
                <a:solidFill>
                  <a:srgbClr val="005996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404813" y="834239"/>
            <a:ext cx="4436434" cy="3730804"/>
            <a:chOff x="390221" y="1133325"/>
            <a:chExt cx="4436434" cy="3730804"/>
          </a:xfrm>
        </p:grpSpPr>
        <p:sp>
          <p:nvSpPr>
            <p:cNvPr id="77" name="Прямоугольник 76"/>
            <p:cNvSpPr/>
            <p:nvPr userDrawn="1"/>
          </p:nvSpPr>
          <p:spPr>
            <a:xfrm>
              <a:off x="404812" y="1133325"/>
              <a:ext cx="2027491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40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Публикации в W</a:t>
              </a:r>
              <a:r>
                <a:rPr lang="en-US" sz="1403" dirty="0" err="1" smtClean="0">
                  <a:solidFill>
                    <a:srgbClr val="002648"/>
                  </a:solidFill>
                </a:rPr>
                <a:t>oS</a:t>
              </a:r>
              <a:r>
                <a:rPr lang="ru-RU" sz="1403" dirty="0" smtClean="0">
                  <a:solidFill>
                    <a:srgbClr val="002648"/>
                  </a:solidFill>
                </a:rPr>
                <a:t> на 1 НПР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sp>
          <p:nvSpPr>
            <p:cNvPr id="78" name="Прямоугольник 77"/>
            <p:cNvSpPr/>
            <p:nvPr userDrawn="1"/>
          </p:nvSpPr>
          <p:spPr>
            <a:xfrm>
              <a:off x="413374" y="1580917"/>
              <a:ext cx="2209708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75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Публикации в Scopus на 1 НПР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79" name="Прямая соединительная линия 78"/>
            <p:cNvCxnSpPr/>
            <p:nvPr userDrawn="1"/>
          </p:nvCxnSpPr>
          <p:spPr>
            <a:xfrm>
              <a:off x="2623081" y="1707691"/>
              <a:ext cx="609166" cy="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Прямоугольник 79"/>
            <p:cNvSpPr/>
            <p:nvPr userDrawn="1"/>
          </p:nvSpPr>
          <p:spPr>
            <a:xfrm>
              <a:off x="431945" y="3416572"/>
              <a:ext cx="986612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40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Иностранные студенты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81" name="Прямая соединительная линия 80"/>
            <p:cNvCxnSpPr/>
            <p:nvPr userDrawn="1"/>
          </p:nvCxnSpPr>
          <p:spPr>
            <a:xfrm>
              <a:off x="1678771" y="2388872"/>
              <a:ext cx="475939" cy="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Прямоугольник 81"/>
            <p:cNvSpPr/>
            <p:nvPr userDrawn="1"/>
          </p:nvSpPr>
          <p:spPr>
            <a:xfrm>
              <a:off x="390221" y="1971041"/>
              <a:ext cx="1442920" cy="83566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40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НПР со степенью </a:t>
              </a:r>
              <a:r>
                <a:rPr lang="en-US" sz="1403" dirty="0" smtClean="0">
                  <a:solidFill>
                    <a:srgbClr val="002648"/>
                  </a:solidFill>
                </a:rPr>
                <a:t>PhD</a:t>
              </a:r>
              <a:r>
                <a:rPr lang="ru-RU" sz="1403" dirty="0" smtClean="0">
                  <a:solidFill>
                    <a:srgbClr val="002648"/>
                  </a:solidFill>
                </a:rPr>
                <a:t> зарубежных университетов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83" name="Прямая соединительная линия 82"/>
            <p:cNvCxnSpPr/>
            <p:nvPr userDrawn="1"/>
          </p:nvCxnSpPr>
          <p:spPr>
            <a:xfrm>
              <a:off x="1477578" y="3645000"/>
              <a:ext cx="711126" cy="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Прямоугольник 83"/>
            <p:cNvSpPr/>
            <p:nvPr userDrawn="1"/>
          </p:nvSpPr>
          <p:spPr>
            <a:xfrm>
              <a:off x="418279" y="4173048"/>
              <a:ext cx="2118599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75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Цитирование в W</a:t>
              </a:r>
              <a:r>
                <a:rPr lang="en-US" sz="1403" dirty="0" err="1" smtClean="0">
                  <a:solidFill>
                    <a:srgbClr val="002648"/>
                  </a:solidFill>
                </a:rPr>
                <a:t>oS</a:t>
              </a:r>
              <a:r>
                <a:rPr lang="ru-RU" sz="1403" dirty="0" smtClean="0">
                  <a:solidFill>
                    <a:srgbClr val="002648"/>
                  </a:solidFill>
                </a:rPr>
                <a:t> на </a:t>
              </a:r>
              <a:r>
                <a:rPr lang="en-US" sz="1403" dirty="0" smtClean="0">
                  <a:solidFill>
                    <a:srgbClr val="002648"/>
                  </a:solidFill>
                </a:rPr>
                <a:t>1</a:t>
              </a:r>
              <a:r>
                <a:rPr lang="ru-RU" sz="1403" dirty="0" smtClean="0">
                  <a:solidFill>
                    <a:srgbClr val="002648"/>
                  </a:solidFill>
                </a:rPr>
                <a:t> НПР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85" name="Прямая соединительная линия 84"/>
            <p:cNvCxnSpPr/>
            <p:nvPr userDrawn="1"/>
          </p:nvCxnSpPr>
          <p:spPr>
            <a:xfrm>
              <a:off x="2536878" y="4299822"/>
              <a:ext cx="662092" cy="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Прямоугольник 85"/>
            <p:cNvSpPr/>
            <p:nvPr userDrawn="1"/>
          </p:nvSpPr>
          <p:spPr>
            <a:xfrm>
              <a:off x="413374" y="4610581"/>
              <a:ext cx="2627964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75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Цитирование в Scopus на </a:t>
              </a:r>
              <a:r>
                <a:rPr lang="en-US" sz="1403" dirty="0" smtClean="0">
                  <a:solidFill>
                    <a:srgbClr val="002648"/>
                  </a:solidFill>
                </a:rPr>
                <a:t>1</a:t>
              </a:r>
              <a:r>
                <a:rPr lang="ru-RU" sz="1403" dirty="0" smtClean="0">
                  <a:solidFill>
                    <a:srgbClr val="002648"/>
                  </a:solidFill>
                </a:rPr>
                <a:t> НПР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87" name="Прямая соединительная линия 86"/>
            <p:cNvCxnSpPr/>
            <p:nvPr userDrawn="1"/>
          </p:nvCxnSpPr>
          <p:spPr>
            <a:xfrm>
              <a:off x="4810343" y="3858840"/>
              <a:ext cx="0" cy="85752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oval" w="sm" len="sm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 userDrawn="1"/>
          </p:nvCxnSpPr>
          <p:spPr>
            <a:xfrm>
              <a:off x="4809564" y="1261669"/>
              <a:ext cx="0" cy="85752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 userDrawn="1"/>
          </p:nvCxnSpPr>
          <p:spPr>
            <a:xfrm>
              <a:off x="2432303" y="1260100"/>
              <a:ext cx="2377261" cy="1569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единительная линия 122"/>
            <p:cNvCxnSpPr/>
            <p:nvPr userDrawn="1"/>
          </p:nvCxnSpPr>
          <p:spPr>
            <a:xfrm>
              <a:off x="3041338" y="4737356"/>
              <a:ext cx="1785317" cy="4859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Прямая соединительная линия 51"/>
          <p:cNvCxnSpPr/>
          <p:nvPr/>
        </p:nvCxnSpPr>
        <p:spPr>
          <a:xfrm>
            <a:off x="385344" y="5214029"/>
            <a:ext cx="10085806" cy="0"/>
          </a:xfrm>
          <a:prstGeom prst="line">
            <a:avLst/>
          </a:prstGeom>
          <a:ln cap="flat">
            <a:solidFill>
              <a:srgbClr val="A3192F"/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4279021" y="5034262"/>
            <a:ext cx="1713535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ru-RU" sz="1400" b="1" dirty="0" smtClean="0">
                <a:solidFill>
                  <a:srgbClr val="A3192F"/>
                </a:solidFill>
              </a:rPr>
              <a:t>Вклад в рейтинги</a:t>
            </a:r>
            <a:endParaRPr lang="ru-RU" sz="1400" b="1" dirty="0">
              <a:solidFill>
                <a:srgbClr val="A3192F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965412" y="5369614"/>
            <a:ext cx="1260000" cy="855338"/>
          </a:xfrm>
          <a:prstGeom prst="rect">
            <a:avLst/>
          </a:prstGeom>
          <a:solidFill>
            <a:srgbClr val="A319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cs typeface="Aharoni" panose="02010803020104030203" pitchFamily="2" charset="-79"/>
              </a:rPr>
              <a:t>Arts &amp; Humanities </a:t>
            </a:r>
            <a:endParaRPr lang="en-US" sz="1400" b="1" dirty="0" smtClean="0">
              <a:solidFill>
                <a:schemeClr val="bg1"/>
              </a:solidFill>
              <a:cs typeface="Aharoni" panose="02010803020104030203" pitchFamily="2" charset="-79"/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– THE– (176-200)</a:t>
            </a:r>
            <a:endParaRPr lang="ru-RU" sz="1200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404813" y="5369216"/>
            <a:ext cx="1150930" cy="838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26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 smtClean="0">
                <a:solidFill>
                  <a:srgbClr val="002648"/>
                </a:solidFill>
                <a:cs typeface="Aharoni" panose="02010803020104030203" pitchFamily="2" charset="-79"/>
              </a:rPr>
              <a:t>Linguistics</a:t>
            </a:r>
          </a:p>
          <a:p>
            <a:pPr algn="ctr"/>
            <a:r>
              <a:rPr lang="en-US" sz="1200" dirty="0" smtClean="0">
                <a:solidFill>
                  <a:srgbClr val="002648"/>
                </a:solidFill>
                <a:cs typeface="Aharoni" panose="02010803020104030203" pitchFamily="2" charset="-79"/>
              </a:rPr>
              <a:t>– QS –</a:t>
            </a:r>
          </a:p>
          <a:p>
            <a:pPr algn="ctr"/>
            <a:r>
              <a:rPr lang="en-US" sz="1200" dirty="0" smtClean="0">
                <a:solidFill>
                  <a:srgbClr val="002648"/>
                </a:solidFill>
                <a:cs typeface="Aharoni" panose="02010803020104030203" pitchFamily="2" charset="-79"/>
              </a:rPr>
              <a:t>(151-200)</a:t>
            </a:r>
            <a:endParaRPr lang="ru-RU" sz="1200" dirty="0">
              <a:solidFill>
                <a:srgbClr val="002648"/>
              </a:solidFill>
              <a:cs typeface="Aharoni" panose="02010803020104030203" pitchFamily="2" charset="-79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5385327" y="5378965"/>
            <a:ext cx="1260000" cy="838800"/>
          </a:xfrm>
          <a:prstGeom prst="rect">
            <a:avLst/>
          </a:prstGeom>
          <a:solidFill>
            <a:srgbClr val="A319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cs typeface="Aharoni" panose="02010803020104030203" pitchFamily="2" charset="-79"/>
              </a:rPr>
              <a:t>Philosophy</a:t>
            </a:r>
            <a:endParaRPr lang="en-US" sz="1400" b="1" dirty="0" smtClean="0">
              <a:solidFill>
                <a:schemeClr val="bg1"/>
              </a:solidFill>
              <a:cs typeface="Aharoni" panose="02010803020104030203" pitchFamily="2" charset="-79"/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– QS – (101-150)</a:t>
            </a:r>
            <a:endParaRPr lang="ru-RU" sz="1200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7049048" y="5378965"/>
            <a:ext cx="1260000" cy="838800"/>
          </a:xfrm>
          <a:prstGeom prst="rect">
            <a:avLst/>
          </a:prstGeom>
          <a:solidFill>
            <a:srgbClr val="A319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cs typeface="Aharoni" panose="02010803020104030203" pitchFamily="2" charset="-79"/>
              </a:rPr>
              <a:t>History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cs typeface="Aharoni" panose="02010803020104030203" pitchFamily="2" charset="-79"/>
              </a:rPr>
              <a:t>– QS </a:t>
            </a:r>
            <a:r>
              <a:rPr 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– (151-200)</a:t>
            </a:r>
            <a:endParaRPr lang="ru-RU" sz="1200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3672396" y="5389220"/>
            <a:ext cx="1260000" cy="838800"/>
          </a:xfrm>
          <a:prstGeom prst="rect">
            <a:avLst/>
          </a:prstGeom>
          <a:solidFill>
            <a:schemeClr val="bg1"/>
          </a:solidFill>
          <a:ln w="25400">
            <a:solidFill>
              <a:srgbClr val="A3192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>
                <a:solidFill>
                  <a:srgbClr val="C00000"/>
                </a:solidFill>
                <a:cs typeface="Aharoni" panose="02010803020104030203" pitchFamily="2" charset="-79"/>
              </a:rPr>
              <a:t>Arts &amp; Humanities </a:t>
            </a:r>
          </a:p>
          <a:p>
            <a:pPr algn="ctr"/>
            <a:r>
              <a:rPr lang="en-US" sz="1200" dirty="0">
                <a:solidFill>
                  <a:srgbClr val="C00000"/>
                </a:solidFill>
                <a:cs typeface="Aharoni" panose="02010803020104030203" pitchFamily="2" charset="-79"/>
              </a:rPr>
              <a:t>– QS </a:t>
            </a:r>
            <a:r>
              <a:rPr lang="en-US" sz="1200" dirty="0" smtClean="0">
                <a:solidFill>
                  <a:srgbClr val="C00000"/>
                </a:solidFill>
                <a:cs typeface="Aharoni" panose="02010803020104030203" pitchFamily="2" charset="-79"/>
              </a:rPr>
              <a:t>– (220)</a:t>
            </a:r>
            <a:endParaRPr lang="ru-RU" sz="1200" dirty="0">
              <a:solidFill>
                <a:srgbClr val="C00000"/>
              </a:solidFill>
              <a:cs typeface="Aharoni" panose="02010803020104030203" pitchFamily="2" charset="-79"/>
            </a:endParaRPr>
          </a:p>
        </p:txBody>
      </p:sp>
      <p:graphicFrame>
        <p:nvGraphicFramePr>
          <p:cNvPr id="125" name="Таблица 124"/>
          <p:cNvGraphicFramePr>
            <a:graphicFrameLocks noGrp="1"/>
          </p:cNvGraphicFramePr>
          <p:nvPr>
            <p:extLst/>
          </p:nvPr>
        </p:nvGraphicFramePr>
        <p:xfrm>
          <a:off x="5672138" y="809242"/>
          <a:ext cx="4755882" cy="4013365"/>
        </p:xfrm>
        <a:graphic>
          <a:graphicData uri="http://schemas.openxmlformats.org/drawingml/2006/table">
            <a:tbl>
              <a:tblPr firstRow="1" bandRow="1"/>
              <a:tblGrid>
                <a:gridCol w="4755882"/>
              </a:tblGrid>
              <a:tr h="418900">
                <a:tc>
                  <a:txBody>
                    <a:bodyPr/>
                    <a:lstStyle>
                      <a:lvl1pPr marL="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380985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76197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14295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52393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190492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28590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2666893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047878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380985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648"/>
                          </a:solidFill>
                          <a:ea typeface="ＭＳ Ｐゴシック"/>
                        </a:rPr>
                        <a:t>НАУЧНЫЕ</a:t>
                      </a:r>
                      <a:r>
                        <a:rPr lang="ru-RU" sz="1600" baseline="0" dirty="0" smtClean="0">
                          <a:solidFill>
                            <a:srgbClr val="002648"/>
                          </a:solidFill>
                          <a:ea typeface="ＭＳ Ｐゴシック"/>
                        </a:rPr>
                        <a:t> И ОБРАЗОВАТЕЛЬНЫЕ ПРОЕКТЫ 2017-2020</a:t>
                      </a:r>
                      <a:endParaRPr lang="ru-RU" sz="1600" dirty="0" smtClean="0">
                        <a:solidFill>
                          <a:srgbClr val="002648"/>
                        </a:solidFill>
                        <a:ea typeface="ＭＳ Ｐゴシック"/>
                      </a:endParaRPr>
                    </a:p>
                  </a:txBody>
                  <a:tcPr marL="126244" marR="0" marT="0" marB="0" anchor="ctr">
                    <a:lnL w="762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54673">
                <a:tc>
                  <a:txBody>
                    <a:bodyPr/>
                    <a:lstStyle>
                      <a:lvl1pPr marL="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380985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76197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14295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52393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190492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28590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2666893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047878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Исследования по глобальной</a:t>
                      </a:r>
                      <a:r>
                        <a:rPr lang="ru-RU" sz="1200" b="0" baseline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 проблематике:</a:t>
                      </a: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Компьютерные методы в гуманитарном знании: методы сетевого анализа и геоинформационных систем, электронные инструменты </a:t>
                      </a:r>
                      <a:b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</a:b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для гуманитарных исследований</a:t>
                      </a:r>
                      <a:endParaRPr lang="en-US" sz="1200" b="0" kern="1200" dirty="0" smtClean="0">
                        <a:solidFill>
                          <a:srgbClr val="002648"/>
                        </a:solidFill>
                        <a:latin typeface="+mn-lt"/>
                        <a:ea typeface=""/>
                        <a:cs typeface=""/>
                      </a:endParaRPr>
                    </a:p>
                    <a:p>
                      <a:pPr marL="285750" marR="0" indent="-2857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Arial Narrow"/>
                          <a:ea typeface=""/>
                          <a:cs typeface=""/>
                        </a:rPr>
                        <a:t>Оккупации и освобождения в Европе в период Второй мировой войны</a:t>
                      </a:r>
                    </a:p>
                    <a:p>
                      <a:pPr>
                        <a:lnSpc>
                          <a:spcPct val="100000"/>
                        </a:lnSpc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Arial Narrow"/>
                          <a:ea typeface=""/>
                          <a:cs typeface=""/>
                        </a:rPr>
                        <a:t>совместно</a:t>
                      </a: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Arial Narrow"/>
                          <a:ea typeface=""/>
                          <a:cs typeface=""/>
                        </a:rPr>
                        <a:t> с Сорбонной, Высшей школой социальных исследований, Университетом Гумбольдта, университетом Варшавы</a:t>
                      </a:r>
                      <a:endParaRPr lang="ru-RU" sz="1200" b="0" kern="1200" baseline="0" dirty="0" smtClean="0">
                        <a:solidFill>
                          <a:srgbClr val="002648"/>
                        </a:solidFill>
                        <a:latin typeface="+mn-lt"/>
                        <a:ea typeface=""/>
                        <a:cs typeface=""/>
                      </a:endParaRPr>
                    </a:p>
                  </a:txBody>
                  <a:tcPr marL="42081" marR="42081" marT="42081" marB="42081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6158">
                <a:tc>
                  <a:txBody>
                    <a:bodyPr/>
                    <a:lstStyle>
                      <a:lvl1pPr marL="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380985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76197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14295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52393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190492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28590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2666893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047878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 marL="0" algn="l" defTabSz="380985" rtl="0" eaLnBrk="1" latinLnBrk="0" hangingPunct="1">
                        <a:lnSpc>
                          <a:spcPct val="100000"/>
                        </a:lnSpc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Прикладные проекты в интересах России: </a:t>
                      </a:r>
                    </a:p>
                    <a:p>
                      <a:pPr marL="285750" marR="0" lvl="0" indent="-2857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Создание и продвижение Интернет-ресурсов, представляющих новейшее состояние русского языка: «Национальный корпус русского языка»</a:t>
                      </a:r>
                    </a:p>
                    <a:p>
                      <a:pPr marL="285750" marR="0" lvl="0" indent="-2857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Лингвистическая поддержка русскоязычных мигрантов</a:t>
                      </a:r>
                    </a:p>
                  </a:txBody>
                  <a:tcPr marL="42081" marR="42081" marT="42081" marB="42081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33634">
                <a:tc>
                  <a:txBody>
                    <a:bodyPr/>
                    <a:lstStyle/>
                    <a:p>
                      <a:pPr marL="0" marR="0" lvl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Образовательные инновации: </a:t>
                      </a:r>
                    </a:p>
                    <a:p>
                      <a:pPr marL="285750" marR="0" lvl="0" indent="-2857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Программы двух дипломов магистратуры и 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PhD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в партнерстве </a:t>
                      </a:r>
                      <a:b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</a:b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с Сорбонной, Свободным университетом Берлина, Шанхайским университетом, университетами Кельна и Варшавы</a:t>
                      </a:r>
                    </a:p>
                    <a:p>
                      <a:pPr marL="285750" marR="0" lvl="0" indent="-2857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noProof="0" dirty="0" smtClean="0">
                          <a:solidFill>
                            <a:srgbClr val="002648"/>
                          </a:solidFill>
                          <a:latin typeface="+mn-lt"/>
                          <a:ea typeface="+mn-ea"/>
                          <a:cs typeface="+mn-cs"/>
                        </a:rPr>
                        <a:t>Открытые онлайн-курсы по гуманитарным дисциплинам </a:t>
                      </a:r>
                    </a:p>
                    <a:p>
                      <a:pPr marL="0" marR="0" lvl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noProof="0" dirty="0" smtClean="0">
                          <a:solidFill>
                            <a:srgbClr val="002648"/>
                          </a:solidFill>
                          <a:latin typeface="+mn-lt"/>
                          <a:ea typeface="+mn-ea"/>
                          <a:cs typeface="+mn-cs"/>
                        </a:rPr>
                        <a:t>на международных платформах </a:t>
                      </a:r>
                    </a:p>
                  </a:txBody>
                  <a:tcPr marL="42081" marR="42081" marT="42081" marB="42081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660190" y="7046966"/>
            <a:ext cx="2494016" cy="402652"/>
          </a:xfrm>
        </p:spPr>
        <p:txBody>
          <a:bodyPr/>
          <a:lstStyle/>
          <a:p>
            <a:r>
              <a:rPr lang="ru-RU" dirty="0" smtClean="0"/>
              <a:t>62</a:t>
            </a:r>
            <a:endParaRPr lang="ru-RU" dirty="0"/>
          </a:p>
        </p:txBody>
      </p:sp>
      <p:graphicFrame>
        <p:nvGraphicFramePr>
          <p:cNvPr id="96" name="Диаграмма 95"/>
          <p:cNvGraphicFramePr>
            <a:graphicFrameLocks/>
          </p:cNvGraphicFramePr>
          <p:nvPr>
            <p:extLst/>
          </p:nvPr>
        </p:nvGraphicFramePr>
        <p:xfrm>
          <a:off x="1579501" y="731064"/>
          <a:ext cx="4034867" cy="3868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61" name="Группа 60"/>
          <p:cNvGrpSpPr/>
          <p:nvPr/>
        </p:nvGrpSpPr>
        <p:grpSpPr>
          <a:xfrm>
            <a:off x="8712769" y="5205903"/>
            <a:ext cx="1591334" cy="966499"/>
            <a:chOff x="8819112" y="5205903"/>
            <a:chExt cx="1591334" cy="966499"/>
          </a:xfrm>
        </p:grpSpPr>
        <p:sp>
          <p:nvSpPr>
            <p:cNvPr id="98" name="TextBox 97"/>
            <p:cNvSpPr txBox="1"/>
            <p:nvPr/>
          </p:nvSpPr>
          <p:spPr>
            <a:xfrm>
              <a:off x="8828534" y="5638191"/>
              <a:ext cx="116750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rgbClr val="002648"/>
                  </a:solidFill>
                </a:rPr>
                <a:t>Достигнут -</a:t>
              </a:r>
              <a:endParaRPr lang="ru-RU" sz="1000" dirty="0">
                <a:solidFill>
                  <a:srgbClr val="002648"/>
                </a:solidFill>
              </a:endParaRPr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9899024" y="5656555"/>
              <a:ext cx="168325" cy="168324"/>
            </a:xfrm>
            <a:prstGeom prst="rect">
              <a:avLst/>
            </a:prstGeom>
            <a:solidFill>
              <a:srgbClr val="A3192F"/>
            </a:solidFill>
            <a:ln>
              <a:solidFill>
                <a:srgbClr val="A3192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10135293" y="5661653"/>
              <a:ext cx="168325" cy="168324"/>
            </a:xfrm>
            <a:prstGeom prst="rect">
              <a:avLst/>
            </a:prstGeom>
            <a:solidFill>
              <a:srgbClr val="002648"/>
            </a:solidFill>
            <a:ln>
              <a:solidFill>
                <a:srgbClr val="00264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10135293" y="5980043"/>
              <a:ext cx="168325" cy="168324"/>
            </a:xfrm>
            <a:prstGeom prst="rect">
              <a:avLst/>
            </a:prstGeom>
            <a:noFill/>
            <a:ln w="25400">
              <a:solidFill>
                <a:srgbClr val="00264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9897677" y="5980043"/>
              <a:ext cx="168325" cy="168324"/>
            </a:xfrm>
            <a:prstGeom prst="rect">
              <a:avLst/>
            </a:prstGeom>
            <a:noFill/>
            <a:ln w="25400">
              <a:solidFill>
                <a:srgbClr val="A3192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8819112" y="5205903"/>
              <a:ext cx="91518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>
                  <a:solidFill>
                    <a:srgbClr val="002648"/>
                  </a:solidFill>
                </a:rPr>
                <a:t>План 2020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9802965" y="5268812"/>
              <a:ext cx="378754" cy="380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35" dirty="0" smtClean="0">
                  <a:solidFill>
                    <a:srgbClr val="002648"/>
                  </a:solidFill>
                </a:rPr>
                <a:t>Top 200</a:t>
              </a:r>
              <a:endParaRPr lang="ru-RU" sz="935" dirty="0">
                <a:solidFill>
                  <a:srgbClr val="002648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0031692" y="5268929"/>
              <a:ext cx="378754" cy="380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35" dirty="0" smtClean="0">
                  <a:solidFill>
                    <a:srgbClr val="002648"/>
                  </a:solidFill>
                </a:rPr>
                <a:t>Top 100</a:t>
              </a:r>
              <a:endParaRPr lang="ru-RU" sz="935" dirty="0">
                <a:solidFill>
                  <a:srgbClr val="002648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8819112" y="5926181"/>
              <a:ext cx="10652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rgbClr val="002648"/>
                  </a:solidFill>
                </a:rPr>
                <a:t>Будет достигнут-</a:t>
              </a:r>
              <a:endParaRPr lang="ru-RU" sz="1000" dirty="0">
                <a:solidFill>
                  <a:srgbClr val="00264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957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404507" y="156779"/>
            <a:ext cx="10088562" cy="59683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ru-RU" sz="2400" b="1" dirty="0" smtClean="0">
                <a:solidFill>
                  <a:srgbClr val="002648"/>
                </a:solidFill>
              </a:rPr>
              <a:t>САЕ «ФОРСАЙТ </a:t>
            </a:r>
            <a:r>
              <a:rPr lang="ru-RU" sz="2400" b="1" dirty="0">
                <a:solidFill>
                  <a:srgbClr val="002648"/>
                </a:solidFill>
              </a:rPr>
              <a:t>И ИССЛЕДОВАНИЯ НАУКИ, ТЕХНОЛОГИЙ И </a:t>
            </a:r>
            <a:r>
              <a:rPr lang="ru-RU" sz="2400" b="1" dirty="0" smtClean="0">
                <a:solidFill>
                  <a:srgbClr val="002648"/>
                </a:solidFill>
              </a:rPr>
              <a:t>ИННОВАЦИЙ»</a:t>
            </a:r>
            <a:endParaRPr lang="ru-RU" sz="2400" b="1" dirty="0">
              <a:solidFill>
                <a:srgbClr val="002648"/>
              </a:solidFill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404507" y="6402388"/>
            <a:ext cx="10049283" cy="251"/>
          </a:xfrm>
          <a:prstGeom prst="line">
            <a:avLst/>
          </a:prstGeom>
          <a:ln cap="flat">
            <a:solidFill>
              <a:srgbClr val="A3192F"/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056815" y="6708560"/>
            <a:ext cx="15251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0985">
              <a:lnSpc>
                <a:spcPts val="1200"/>
              </a:lnSpc>
              <a:defRPr/>
            </a:pPr>
            <a:r>
              <a:rPr lang="ru-RU" sz="1200" dirty="0" smtClean="0">
                <a:solidFill>
                  <a:srgbClr val="404040"/>
                </a:solidFill>
              </a:rPr>
              <a:t>млн. руб. составит</a:t>
            </a:r>
          </a:p>
          <a:p>
            <a:pPr defTabSz="380985">
              <a:lnSpc>
                <a:spcPts val="1200"/>
              </a:lnSpc>
              <a:defRPr/>
            </a:pPr>
            <a:r>
              <a:rPr lang="ru-RU" sz="1200" dirty="0" smtClean="0">
                <a:solidFill>
                  <a:srgbClr val="404040"/>
                </a:solidFill>
              </a:rPr>
              <a:t>объем привлеченных НИОКР</a:t>
            </a:r>
            <a:endParaRPr lang="ru-RU" sz="1200" dirty="0">
              <a:solidFill>
                <a:srgbClr val="40404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3775" y="6611221"/>
            <a:ext cx="1133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275</a:t>
            </a:r>
            <a:endParaRPr lang="is-IS" sz="3600" b="1" dirty="0">
              <a:solidFill>
                <a:srgbClr val="00206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112615" y="6722084"/>
            <a:ext cx="1101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0985">
              <a:lnSpc>
                <a:spcPts val="1200"/>
              </a:lnSpc>
              <a:defRPr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англоязычных </a:t>
            </a:r>
            <a:b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препринтов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575123" y="6619333"/>
            <a:ext cx="64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15</a:t>
            </a:r>
            <a:endParaRPr lang="is-IS" sz="3600" b="1" dirty="0">
              <a:solidFill>
                <a:srgbClr val="002060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4985229" y="6785504"/>
            <a:ext cx="1297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0985">
              <a:lnSpc>
                <a:spcPts val="1200"/>
              </a:lnSpc>
              <a:defRPr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статьи в изданиях уровня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Q1/Q2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4332851" y="6623802"/>
            <a:ext cx="652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32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3169048" y="6759893"/>
            <a:ext cx="1429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0985">
              <a:lnSpc>
                <a:spcPts val="1200"/>
              </a:lnSpc>
              <a:defRPr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статей в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WoS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Scopus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из них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2481776" y="6619333"/>
            <a:ext cx="713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40</a:t>
            </a:r>
            <a:endParaRPr lang="is-IS" sz="3600" b="1" dirty="0">
              <a:solidFill>
                <a:srgbClr val="002060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390959" y="4724951"/>
            <a:ext cx="168325" cy="168325"/>
          </a:xfrm>
          <a:prstGeom prst="rect">
            <a:avLst/>
          </a:prstGeom>
          <a:solidFill>
            <a:srgbClr val="A3192F"/>
          </a:solidFill>
          <a:ln>
            <a:solidFill>
              <a:srgbClr val="A3192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421" fontAlgn="base">
              <a:spcBef>
                <a:spcPct val="0"/>
              </a:spcBef>
              <a:spcAft>
                <a:spcPct val="0"/>
              </a:spcAft>
            </a:pPr>
            <a:endParaRPr lang="ru-RU" sz="2104">
              <a:solidFill>
                <a:prstClr val="white"/>
              </a:solidFill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2613292" y="4744971"/>
            <a:ext cx="1272857" cy="1502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081" tIns="0" rIns="0" bIns="0" rtlCol="0" anchor="ctr"/>
          <a:lstStyle/>
          <a:p>
            <a:pPr defTabSz="534421" fontAlgn="b">
              <a:spcBef>
                <a:spcPct val="0"/>
              </a:spcBef>
              <a:spcAft>
                <a:spcPct val="0"/>
              </a:spcAft>
            </a:pPr>
            <a:r>
              <a:rPr lang="ru-RU" sz="935" dirty="0">
                <a:solidFill>
                  <a:srgbClr val="002648"/>
                </a:solidFill>
              </a:rPr>
              <a:t>САЕ </a:t>
            </a:r>
            <a:r>
              <a:rPr lang="ru-RU" sz="935" dirty="0" smtClean="0">
                <a:solidFill>
                  <a:srgbClr val="002648"/>
                </a:solidFill>
              </a:rPr>
              <a:t>2015 </a:t>
            </a:r>
            <a:r>
              <a:rPr lang="ru-RU" sz="935" dirty="0">
                <a:solidFill>
                  <a:srgbClr val="002648"/>
                </a:solidFill>
              </a:rPr>
              <a:t>г.</a:t>
            </a:r>
            <a:endParaRPr lang="ru-RU" sz="935" dirty="0">
              <a:solidFill>
                <a:srgbClr val="002648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298184" y="6248750"/>
            <a:ext cx="1713535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ru-RU" sz="1400" b="1" dirty="0" smtClean="0">
                <a:solidFill>
                  <a:srgbClr val="A3192F"/>
                </a:solidFill>
              </a:rPr>
              <a:t>План 2018</a:t>
            </a:r>
            <a:endParaRPr lang="ru-RU" sz="1400" b="1" dirty="0">
              <a:solidFill>
                <a:srgbClr val="A3192F"/>
              </a:solidFill>
            </a:endParaRPr>
          </a:p>
        </p:txBody>
      </p:sp>
      <p:grpSp>
        <p:nvGrpSpPr>
          <p:cNvPr id="56" name="Группа 55"/>
          <p:cNvGrpSpPr/>
          <p:nvPr/>
        </p:nvGrpSpPr>
        <p:grpSpPr>
          <a:xfrm>
            <a:off x="632939" y="4755114"/>
            <a:ext cx="2270842" cy="168342"/>
            <a:chOff x="690554" y="4813171"/>
            <a:chExt cx="2270842" cy="168342"/>
          </a:xfrm>
        </p:grpSpPr>
        <p:grpSp>
          <p:nvGrpSpPr>
            <p:cNvPr id="58" name="Группа 57"/>
            <p:cNvGrpSpPr/>
            <p:nvPr/>
          </p:nvGrpSpPr>
          <p:grpSpPr>
            <a:xfrm>
              <a:off x="690554" y="4813171"/>
              <a:ext cx="1940254" cy="168324"/>
              <a:chOff x="458750" y="4513693"/>
              <a:chExt cx="1659864" cy="144000"/>
            </a:xfrm>
          </p:grpSpPr>
          <p:sp>
            <p:nvSpPr>
              <p:cNvPr id="61" name="Прямоугольник 60"/>
              <p:cNvSpPr/>
              <p:nvPr/>
            </p:nvSpPr>
            <p:spPr>
              <a:xfrm>
                <a:off x="458750" y="4529139"/>
                <a:ext cx="1088914" cy="12854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2081" tIns="0" rIns="0" bIns="0" rtlCol="0" anchor="ctr"/>
              <a:lstStyle/>
              <a:p>
                <a:pPr defTabSz="534421" fontAlgn="b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935" dirty="0">
                    <a:solidFill>
                      <a:srgbClr val="002648"/>
                    </a:solidFill>
                  </a:rPr>
                  <a:t>САЕ 2020 г</a:t>
                </a:r>
                <a:r>
                  <a:rPr lang="ru-RU" sz="935" dirty="0">
                    <a:solidFill>
                      <a:srgbClr val="005996"/>
                    </a:solidFill>
                  </a:rPr>
                  <a:t>.</a:t>
                </a:r>
                <a:endParaRPr lang="ru-RU" sz="935" dirty="0">
                  <a:solidFill>
                    <a:srgbClr val="005996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1974614" y="4513693"/>
                <a:ext cx="144000" cy="144000"/>
              </a:xfrm>
              <a:prstGeom prst="rect">
                <a:avLst/>
              </a:prstGeom>
              <a:noFill/>
              <a:ln w="25400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34421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104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9" name="Прямоугольник 58"/>
            <p:cNvSpPr/>
            <p:nvPr/>
          </p:nvSpPr>
          <p:spPr>
            <a:xfrm>
              <a:off x="1470032" y="4813177"/>
              <a:ext cx="168325" cy="168336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002648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1636" dirty="0" err="1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1688539" y="4829299"/>
              <a:ext cx="1272857" cy="1502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2081" tIns="0" rIns="0" bIns="0" rtlCol="0" anchor="ctr"/>
            <a:lstStyle/>
            <a:p>
              <a:pPr defTabSz="534421" fontAlgn="b">
                <a:spcBef>
                  <a:spcPct val="0"/>
                </a:spcBef>
                <a:spcAft>
                  <a:spcPct val="0"/>
                </a:spcAft>
              </a:pPr>
              <a:r>
                <a:rPr lang="ru-RU" sz="935" dirty="0">
                  <a:solidFill>
                    <a:srgbClr val="002648"/>
                  </a:solidFill>
                </a:rPr>
                <a:t>САЕ </a:t>
              </a:r>
              <a:r>
                <a:rPr lang="ru-RU" sz="935" dirty="0" smtClean="0">
                  <a:solidFill>
                    <a:srgbClr val="002648"/>
                  </a:solidFill>
                </a:rPr>
                <a:t>201</a:t>
              </a:r>
              <a:r>
                <a:rPr lang="en-US" sz="935" dirty="0" smtClean="0">
                  <a:solidFill>
                    <a:srgbClr val="002648"/>
                  </a:solidFill>
                </a:rPr>
                <a:t>7</a:t>
              </a:r>
              <a:r>
                <a:rPr lang="ru-RU" sz="935" dirty="0" smtClean="0">
                  <a:solidFill>
                    <a:srgbClr val="002648"/>
                  </a:solidFill>
                </a:rPr>
                <a:t> </a:t>
              </a:r>
              <a:r>
                <a:rPr lang="ru-RU" sz="935" dirty="0">
                  <a:solidFill>
                    <a:srgbClr val="002648"/>
                  </a:solidFill>
                </a:rPr>
                <a:t>г.</a:t>
              </a:r>
              <a:endParaRPr lang="ru-RU" sz="935" dirty="0">
                <a:solidFill>
                  <a:srgbClr val="002648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410240" y="827587"/>
            <a:ext cx="4436434" cy="3730804"/>
            <a:chOff x="390221" y="1133325"/>
            <a:chExt cx="4436434" cy="3730804"/>
          </a:xfrm>
        </p:grpSpPr>
        <p:sp>
          <p:nvSpPr>
            <p:cNvPr id="64" name="Прямоугольник 63"/>
            <p:cNvSpPr/>
            <p:nvPr userDrawn="1"/>
          </p:nvSpPr>
          <p:spPr>
            <a:xfrm>
              <a:off x="404812" y="1133325"/>
              <a:ext cx="2027491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40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Публикации в W</a:t>
              </a:r>
              <a:r>
                <a:rPr lang="en-US" sz="1403" dirty="0" err="1" smtClean="0">
                  <a:solidFill>
                    <a:srgbClr val="002648"/>
                  </a:solidFill>
                </a:rPr>
                <a:t>oS</a:t>
              </a:r>
              <a:r>
                <a:rPr lang="ru-RU" sz="1403" dirty="0" smtClean="0">
                  <a:solidFill>
                    <a:srgbClr val="002648"/>
                  </a:solidFill>
                </a:rPr>
                <a:t> на 1 НПР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sp>
          <p:nvSpPr>
            <p:cNvPr id="65" name="Прямоугольник 64"/>
            <p:cNvSpPr/>
            <p:nvPr userDrawn="1"/>
          </p:nvSpPr>
          <p:spPr>
            <a:xfrm>
              <a:off x="413374" y="1580917"/>
              <a:ext cx="2209708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75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Публикации в Scopus на 1 НПР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66" name="Прямая соединительная линия 65"/>
            <p:cNvCxnSpPr/>
            <p:nvPr userDrawn="1"/>
          </p:nvCxnSpPr>
          <p:spPr>
            <a:xfrm>
              <a:off x="2623081" y="1707691"/>
              <a:ext cx="609166" cy="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Прямоугольник 66"/>
            <p:cNvSpPr/>
            <p:nvPr userDrawn="1"/>
          </p:nvSpPr>
          <p:spPr>
            <a:xfrm>
              <a:off x="431945" y="3416572"/>
              <a:ext cx="986612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40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Иностранные студенты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68" name="Прямая соединительная линия 67"/>
            <p:cNvCxnSpPr/>
            <p:nvPr userDrawn="1"/>
          </p:nvCxnSpPr>
          <p:spPr>
            <a:xfrm>
              <a:off x="1678771" y="2388872"/>
              <a:ext cx="475939" cy="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Прямоугольник 68"/>
            <p:cNvSpPr/>
            <p:nvPr userDrawn="1"/>
          </p:nvSpPr>
          <p:spPr>
            <a:xfrm>
              <a:off x="390221" y="1971041"/>
              <a:ext cx="1442920" cy="83566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40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НПР со степенью </a:t>
              </a:r>
              <a:r>
                <a:rPr lang="en-US" sz="1403" dirty="0" smtClean="0">
                  <a:solidFill>
                    <a:srgbClr val="002648"/>
                  </a:solidFill>
                </a:rPr>
                <a:t>PhD</a:t>
              </a:r>
              <a:r>
                <a:rPr lang="ru-RU" sz="1403" dirty="0" smtClean="0">
                  <a:solidFill>
                    <a:srgbClr val="002648"/>
                  </a:solidFill>
                </a:rPr>
                <a:t> зарубежных университетов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70" name="Прямая соединительная линия 69"/>
            <p:cNvCxnSpPr/>
            <p:nvPr userDrawn="1"/>
          </p:nvCxnSpPr>
          <p:spPr>
            <a:xfrm>
              <a:off x="1477578" y="3645000"/>
              <a:ext cx="711126" cy="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Прямоугольник 70"/>
            <p:cNvSpPr/>
            <p:nvPr userDrawn="1"/>
          </p:nvSpPr>
          <p:spPr>
            <a:xfrm>
              <a:off x="418279" y="4173048"/>
              <a:ext cx="2118599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75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Цитирование в W</a:t>
              </a:r>
              <a:r>
                <a:rPr lang="en-US" sz="1403" dirty="0" err="1" smtClean="0">
                  <a:solidFill>
                    <a:srgbClr val="002648"/>
                  </a:solidFill>
                </a:rPr>
                <a:t>oS</a:t>
              </a:r>
              <a:r>
                <a:rPr lang="ru-RU" sz="1403" dirty="0" smtClean="0">
                  <a:solidFill>
                    <a:srgbClr val="002648"/>
                  </a:solidFill>
                </a:rPr>
                <a:t> на </a:t>
              </a:r>
              <a:r>
                <a:rPr lang="en-US" sz="1403" dirty="0" smtClean="0">
                  <a:solidFill>
                    <a:srgbClr val="002648"/>
                  </a:solidFill>
                </a:rPr>
                <a:t>1</a:t>
              </a:r>
              <a:r>
                <a:rPr lang="ru-RU" sz="1403" dirty="0" smtClean="0">
                  <a:solidFill>
                    <a:srgbClr val="002648"/>
                  </a:solidFill>
                </a:rPr>
                <a:t> НПР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72" name="Прямая соединительная линия 71"/>
            <p:cNvCxnSpPr/>
            <p:nvPr userDrawn="1"/>
          </p:nvCxnSpPr>
          <p:spPr>
            <a:xfrm>
              <a:off x="2536878" y="4299822"/>
              <a:ext cx="662092" cy="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Прямоугольник 72"/>
            <p:cNvSpPr/>
            <p:nvPr userDrawn="1"/>
          </p:nvSpPr>
          <p:spPr>
            <a:xfrm>
              <a:off x="413374" y="4610581"/>
              <a:ext cx="2627964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75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Цитирование в Scopus на </a:t>
              </a:r>
              <a:r>
                <a:rPr lang="en-US" sz="1403" dirty="0" smtClean="0">
                  <a:solidFill>
                    <a:srgbClr val="002648"/>
                  </a:solidFill>
                </a:rPr>
                <a:t>1</a:t>
              </a:r>
              <a:r>
                <a:rPr lang="ru-RU" sz="1403" dirty="0" smtClean="0">
                  <a:solidFill>
                    <a:srgbClr val="002648"/>
                  </a:solidFill>
                </a:rPr>
                <a:t> НПР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74" name="Прямая соединительная линия 73"/>
            <p:cNvCxnSpPr/>
            <p:nvPr userDrawn="1"/>
          </p:nvCxnSpPr>
          <p:spPr>
            <a:xfrm>
              <a:off x="4810343" y="3858840"/>
              <a:ext cx="0" cy="85752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oval" w="sm" len="sm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 userDrawn="1"/>
          </p:nvCxnSpPr>
          <p:spPr>
            <a:xfrm>
              <a:off x="4809564" y="1261669"/>
              <a:ext cx="0" cy="85752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 userDrawn="1"/>
          </p:nvCxnSpPr>
          <p:spPr>
            <a:xfrm>
              <a:off x="2432303" y="1260100"/>
              <a:ext cx="2377261" cy="1569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 userDrawn="1"/>
          </p:nvCxnSpPr>
          <p:spPr>
            <a:xfrm>
              <a:off x="3041338" y="4737356"/>
              <a:ext cx="1785317" cy="4859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Прямая соединительная линия 50"/>
          <p:cNvCxnSpPr/>
          <p:nvPr/>
        </p:nvCxnSpPr>
        <p:spPr>
          <a:xfrm flipV="1">
            <a:off x="375736" y="5220546"/>
            <a:ext cx="10095414" cy="1"/>
          </a:xfrm>
          <a:prstGeom prst="line">
            <a:avLst/>
          </a:prstGeom>
          <a:ln cap="flat">
            <a:solidFill>
              <a:srgbClr val="A3192F"/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4364299" y="5066658"/>
            <a:ext cx="1713535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ru-RU" sz="1400" b="1" dirty="0" smtClean="0">
                <a:solidFill>
                  <a:srgbClr val="A3192F"/>
                </a:solidFill>
              </a:rPr>
              <a:t>Вклад в рейтинги</a:t>
            </a:r>
            <a:endParaRPr lang="ru-RU" sz="1400" b="1" dirty="0">
              <a:solidFill>
                <a:srgbClr val="A3192F"/>
              </a:solidFill>
            </a:endParaRPr>
          </a:p>
        </p:txBody>
      </p:sp>
      <p:graphicFrame>
        <p:nvGraphicFramePr>
          <p:cNvPr id="103" name="Таблица 102"/>
          <p:cNvGraphicFramePr>
            <a:graphicFrameLocks noGrp="1"/>
          </p:cNvGraphicFramePr>
          <p:nvPr>
            <p:extLst/>
          </p:nvPr>
        </p:nvGraphicFramePr>
        <p:xfrm>
          <a:off x="5672138" y="857780"/>
          <a:ext cx="4781652" cy="4148119"/>
        </p:xfrm>
        <a:graphic>
          <a:graphicData uri="http://schemas.openxmlformats.org/drawingml/2006/table">
            <a:tbl>
              <a:tblPr firstRow="1" bandRow="1"/>
              <a:tblGrid>
                <a:gridCol w="4781652"/>
              </a:tblGrid>
              <a:tr h="427264">
                <a:tc>
                  <a:txBody>
                    <a:bodyPr/>
                    <a:lstStyle>
                      <a:lvl1pPr marL="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380985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76197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14295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52393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190492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28590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2666893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047878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380985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648"/>
                          </a:solidFill>
                          <a:ea typeface="ＭＳ Ｐゴシック"/>
                        </a:rPr>
                        <a:t>НАУЧНЫЕ</a:t>
                      </a:r>
                      <a:r>
                        <a:rPr lang="ru-RU" sz="1600" baseline="0" dirty="0" smtClean="0">
                          <a:solidFill>
                            <a:srgbClr val="002648"/>
                          </a:solidFill>
                          <a:ea typeface="ＭＳ Ｐゴシック"/>
                        </a:rPr>
                        <a:t> И ОБРАЗОВАТЕЛЬНЫЕ ПРОЕКТЫ 2017-2020</a:t>
                      </a:r>
                      <a:endParaRPr lang="ru-RU" sz="1600" dirty="0" smtClean="0">
                        <a:solidFill>
                          <a:srgbClr val="002648"/>
                        </a:solidFill>
                        <a:ea typeface="ＭＳ Ｐゴシック"/>
                      </a:endParaRPr>
                    </a:p>
                  </a:txBody>
                  <a:tcPr marL="126244" marR="0" marT="0" marB="0" anchor="ctr">
                    <a:lnL w="762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13431">
                <a:tc>
                  <a:txBody>
                    <a:bodyPr/>
                    <a:lstStyle>
                      <a:lvl1pPr marL="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380985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76197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14295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52393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190492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28590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2666893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047878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Исследования по глобальной</a:t>
                      </a:r>
                      <a:r>
                        <a:rPr lang="ru-RU" sz="1200" b="0" baseline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 проблематике:</a:t>
                      </a:r>
                    </a:p>
                    <a:p>
                      <a:pPr marL="285750" marR="0" lvl="0" indent="-2857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Развитие инструментов </a:t>
                      </a:r>
                      <a:r>
                        <a:rPr lang="ru-RU" sz="1200" b="0" kern="1200" dirty="0" err="1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форсайт</a:t>
                      </a: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-исследований </a:t>
                      </a:r>
                    </a:p>
                    <a:p>
                      <a:pPr marL="285750" marR="0" indent="-2857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Интеллектуальный анализ динамики науки, технологий и инноваций</a:t>
                      </a: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Исследование активности субъектов инновационного процесса</a:t>
                      </a:r>
                    </a:p>
                    <a:p>
                      <a:pPr marL="0" indent="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совместно с Университетом Манчестера, Университетом Джорджа Вашингтона, </a:t>
                      </a:r>
                      <a:r>
                        <a:rPr lang="ru-RU" sz="1200" b="0" kern="1200" dirty="0" err="1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Фраунгоферовским</a:t>
                      </a: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 институтом системных исследований и инноваций, Центром стратегических исследований и управления в сфере науки, технологий </a:t>
                      </a:r>
                      <a:b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</a:b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и инноваций  Бразилии </a:t>
                      </a:r>
                      <a:r>
                        <a:rPr lang="en-US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 </a:t>
                      </a:r>
                      <a:endParaRPr lang="ru-RU" sz="1200" b="0" kern="1200" dirty="0" smtClean="0">
                        <a:solidFill>
                          <a:srgbClr val="002648"/>
                        </a:solidFill>
                        <a:latin typeface="+mn-lt"/>
                        <a:ea typeface=""/>
                        <a:cs typeface=""/>
                      </a:endParaRPr>
                    </a:p>
                  </a:txBody>
                  <a:tcPr marL="42081" marR="42081" marT="42081" marB="42081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53712">
                <a:tc>
                  <a:txBody>
                    <a:bodyPr/>
                    <a:lstStyle>
                      <a:lvl1pPr marL="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380985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76197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14295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52393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190492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28590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2666893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047878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 marL="0" algn="l" defTabSz="380985" rtl="0" eaLnBrk="1" latinLnBrk="0" hangingPunct="1">
                        <a:lnSpc>
                          <a:spcPct val="100000"/>
                        </a:lnSpc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Экспертная деятельность в интересах России: </a:t>
                      </a: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Прогноз научно-технологического развития Российской Федерации</a:t>
                      </a: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Разработка отраслевых стратегий и технологических дорожных карт</a:t>
                      </a:r>
                    </a:p>
                    <a:p>
                      <a:pPr marL="285750" marR="0" indent="-2857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Оценка научно-технической и инновационной политики</a:t>
                      </a: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Статистический анализ науки, технологий и инноваций</a:t>
                      </a:r>
                    </a:p>
                  </a:txBody>
                  <a:tcPr marL="42081" marR="42081" marT="42081" marB="42081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53712">
                <a:tc>
                  <a:txBody>
                    <a:bodyPr/>
                    <a:lstStyle/>
                    <a:p>
                      <a:pPr marL="0" marR="0" lvl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Образовательные инновации:</a:t>
                      </a: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Программы двух дипломов и обменов студентами</a:t>
                      </a: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 с</a:t>
                      </a: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 Берлинским техническим университетом, Университетом </a:t>
                      </a:r>
                      <a:r>
                        <a:rPr lang="ru-RU" sz="1200" b="0" kern="1200" dirty="0" err="1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Маастрихта</a:t>
                      </a: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, </a:t>
                      </a:r>
                      <a:r>
                        <a:rPr lang="ru-RU" sz="1200" b="0" kern="1200" dirty="0" err="1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Сеульским</a:t>
                      </a: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 национальным университетом, Университетом Бремена</a:t>
                      </a:r>
                    </a:p>
                    <a:p>
                      <a:pPr marL="285750" marR="0" indent="-2857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Международная аккредитация EPAS образовательны</a:t>
                      </a: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х программ</a:t>
                      </a:r>
                      <a:endParaRPr lang="ru-RU" sz="1200" b="0" kern="1200" dirty="0" smtClean="0">
                        <a:solidFill>
                          <a:srgbClr val="002648"/>
                        </a:solidFill>
                        <a:latin typeface="+mn-lt"/>
                        <a:ea typeface=""/>
                        <a:cs typeface=""/>
                      </a:endParaRPr>
                    </a:p>
                  </a:txBody>
                  <a:tcPr marL="42081" marR="42081" marT="42081" marB="42081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6170945" y="6602867"/>
            <a:ext cx="652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6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546131" y="6654756"/>
            <a:ext cx="1202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0985">
              <a:lnSpc>
                <a:spcPts val="1200"/>
              </a:lnSpc>
              <a:defRPr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статистических сборников </a:t>
            </a:r>
            <a:b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английском языке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3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660190" y="7037635"/>
            <a:ext cx="2494016" cy="402652"/>
          </a:xfrm>
        </p:spPr>
        <p:txBody>
          <a:bodyPr/>
          <a:lstStyle/>
          <a:p>
            <a:r>
              <a:rPr lang="ru-RU" dirty="0" smtClean="0"/>
              <a:t>63</a:t>
            </a:r>
            <a:endParaRPr lang="ru-RU" dirty="0"/>
          </a:p>
        </p:txBody>
      </p:sp>
      <p:graphicFrame>
        <p:nvGraphicFramePr>
          <p:cNvPr id="94" name="Диаграмма 93"/>
          <p:cNvGraphicFramePr>
            <a:graphicFrameLocks/>
          </p:cNvGraphicFramePr>
          <p:nvPr>
            <p:extLst/>
          </p:nvPr>
        </p:nvGraphicFramePr>
        <p:xfrm>
          <a:off x="1725438" y="743650"/>
          <a:ext cx="4128953" cy="3958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1" name="Прямоугольник 90"/>
          <p:cNvSpPr/>
          <p:nvPr/>
        </p:nvSpPr>
        <p:spPr>
          <a:xfrm>
            <a:off x="433393" y="5425341"/>
            <a:ext cx="1702691" cy="799578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>
                <a:solidFill>
                  <a:srgbClr val="002648"/>
                </a:solidFill>
                <a:cs typeface="Aharoni" panose="02010803020104030203" pitchFamily="2" charset="-79"/>
              </a:rPr>
              <a:t>Economics &amp; Econometrics </a:t>
            </a:r>
            <a:endParaRPr lang="en-US" sz="1400" b="1" dirty="0" smtClean="0">
              <a:solidFill>
                <a:srgbClr val="002648"/>
              </a:solidFill>
              <a:cs typeface="Aharoni" panose="02010803020104030203" pitchFamily="2" charset="-79"/>
            </a:endParaRPr>
          </a:p>
          <a:p>
            <a:pPr algn="ctr"/>
            <a:r>
              <a:rPr lang="en-US" sz="1200" dirty="0" smtClean="0">
                <a:solidFill>
                  <a:srgbClr val="002648"/>
                </a:solidFill>
                <a:cs typeface="Aharoni" panose="02010803020104030203" pitchFamily="2" charset="-79"/>
              </a:rPr>
              <a:t>– </a:t>
            </a:r>
            <a:r>
              <a:rPr lang="en-US" sz="1200" dirty="0">
                <a:solidFill>
                  <a:srgbClr val="002648"/>
                </a:solidFill>
                <a:cs typeface="Aharoni" panose="02010803020104030203" pitchFamily="2" charset="-79"/>
              </a:rPr>
              <a:t>QS </a:t>
            </a:r>
            <a:r>
              <a:rPr lang="en-US" sz="1200" dirty="0" smtClean="0">
                <a:solidFill>
                  <a:srgbClr val="002648"/>
                </a:solidFill>
                <a:cs typeface="Aharoni" panose="02010803020104030203" pitchFamily="2" charset="-79"/>
              </a:rPr>
              <a:t>– (101-150)</a:t>
            </a:r>
            <a:endParaRPr lang="ru-RU" sz="1200" dirty="0">
              <a:solidFill>
                <a:srgbClr val="002648"/>
              </a:solidFill>
              <a:cs typeface="Aharoni" panose="02010803020104030203" pitchFamily="2" charset="-79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6547967" y="5410010"/>
            <a:ext cx="1769346" cy="790321"/>
          </a:xfrm>
          <a:prstGeom prst="rect">
            <a:avLst/>
          </a:prstGeom>
          <a:solidFill>
            <a:srgbClr val="A3192F"/>
          </a:solidFill>
          <a:ln w="25400">
            <a:solidFill>
              <a:srgbClr val="A3192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Economics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– </a:t>
            </a:r>
            <a:r>
              <a:rPr lang="en-US" sz="1200" dirty="0">
                <a:solidFill>
                  <a:schemeClr val="bg1"/>
                </a:solidFill>
                <a:cs typeface="Aharoni" panose="02010803020104030203" pitchFamily="2" charset="-79"/>
              </a:rPr>
              <a:t>ARWU </a:t>
            </a:r>
            <a:r>
              <a:rPr 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– (</a:t>
            </a:r>
            <a:r>
              <a:rPr lang="ru-RU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151-200</a:t>
            </a:r>
            <a:r>
              <a:rPr 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)</a:t>
            </a:r>
            <a:endParaRPr lang="ru-RU" sz="1200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2501541" y="5409103"/>
            <a:ext cx="1734262" cy="806338"/>
          </a:xfrm>
          <a:prstGeom prst="rect">
            <a:avLst/>
          </a:prstGeom>
          <a:solidFill>
            <a:schemeClr val="bg1"/>
          </a:solidFill>
          <a:ln w="25400">
            <a:solidFill>
              <a:srgbClr val="0026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>
                <a:solidFill>
                  <a:srgbClr val="002648"/>
                </a:solidFill>
                <a:cs typeface="Aharoni" panose="02010803020104030203" pitchFamily="2" charset="-79"/>
              </a:rPr>
              <a:t>Business &amp; Economics </a:t>
            </a:r>
            <a:r>
              <a:rPr lang="en-US" sz="1400" b="1" dirty="0" smtClean="0">
                <a:solidFill>
                  <a:srgbClr val="002648"/>
                </a:solidFill>
                <a:cs typeface="Aharoni" panose="02010803020104030203" pitchFamily="2" charset="-79"/>
              </a:rPr>
              <a:t> </a:t>
            </a:r>
          </a:p>
          <a:p>
            <a:pPr algn="ctr"/>
            <a:r>
              <a:rPr lang="en-US" sz="1200" dirty="0">
                <a:solidFill>
                  <a:srgbClr val="002648"/>
                </a:solidFill>
                <a:cs typeface="Aharoni" panose="02010803020104030203" pitchFamily="2" charset="-79"/>
              </a:rPr>
              <a:t>– </a:t>
            </a:r>
            <a:r>
              <a:rPr lang="en-US" sz="1200" dirty="0" smtClean="0">
                <a:solidFill>
                  <a:srgbClr val="002648"/>
                </a:solidFill>
                <a:cs typeface="Aharoni" panose="02010803020104030203" pitchFamily="2" charset="-79"/>
              </a:rPr>
              <a:t>THE –</a:t>
            </a:r>
            <a:r>
              <a:rPr lang="ru-RU" sz="1200" dirty="0" smtClean="0">
                <a:solidFill>
                  <a:srgbClr val="002648"/>
                </a:solidFill>
                <a:cs typeface="Aharoni" panose="02010803020104030203" pitchFamily="2" charset="-79"/>
              </a:rPr>
              <a:t> (101-125)</a:t>
            </a:r>
            <a:endParaRPr lang="ru-RU" sz="1200" dirty="0">
              <a:solidFill>
                <a:srgbClr val="002648"/>
              </a:solidFill>
              <a:cs typeface="Aharoni" panose="02010803020104030203" pitchFamily="2" charset="-79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4556336" y="5425341"/>
            <a:ext cx="1739950" cy="786318"/>
          </a:xfrm>
          <a:prstGeom prst="rect">
            <a:avLst/>
          </a:prstGeom>
          <a:solidFill>
            <a:srgbClr val="A319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cs typeface="Aharoni" panose="02010803020104030203" pitchFamily="2" charset="-79"/>
              </a:rPr>
              <a:t>Business &amp; </a:t>
            </a:r>
            <a:r>
              <a:rPr lang="en-US" sz="14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Management</a:t>
            </a:r>
            <a:endParaRPr lang="en-US" sz="1400" b="1" dirty="0">
              <a:solidFill>
                <a:schemeClr val="bg1"/>
              </a:solidFill>
              <a:cs typeface="Aharoni" panose="02010803020104030203" pitchFamily="2" charset="-79"/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– QS –</a:t>
            </a:r>
            <a:r>
              <a:rPr lang="ru-RU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 (151-200)</a:t>
            </a:r>
            <a:endParaRPr lang="ru-RU" sz="1200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grpSp>
        <p:nvGrpSpPr>
          <p:cNvPr id="88" name="Группа 87"/>
          <p:cNvGrpSpPr/>
          <p:nvPr/>
        </p:nvGrpSpPr>
        <p:grpSpPr>
          <a:xfrm>
            <a:off x="8712284" y="5226738"/>
            <a:ext cx="1591334" cy="966499"/>
            <a:chOff x="8819112" y="5205903"/>
            <a:chExt cx="1591334" cy="966499"/>
          </a:xfrm>
        </p:grpSpPr>
        <p:sp>
          <p:nvSpPr>
            <p:cNvPr id="89" name="TextBox 88"/>
            <p:cNvSpPr txBox="1"/>
            <p:nvPr/>
          </p:nvSpPr>
          <p:spPr>
            <a:xfrm>
              <a:off x="8828534" y="5638191"/>
              <a:ext cx="116750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rgbClr val="002648"/>
                  </a:solidFill>
                </a:rPr>
                <a:t>Достигнут -</a:t>
              </a:r>
              <a:endParaRPr lang="ru-RU" sz="1000" dirty="0">
                <a:solidFill>
                  <a:srgbClr val="002648"/>
                </a:solidFill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9899024" y="5656555"/>
              <a:ext cx="168325" cy="168324"/>
            </a:xfrm>
            <a:prstGeom prst="rect">
              <a:avLst/>
            </a:prstGeom>
            <a:solidFill>
              <a:srgbClr val="A3192F"/>
            </a:solidFill>
            <a:ln>
              <a:solidFill>
                <a:srgbClr val="A3192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10135293" y="5661653"/>
              <a:ext cx="168325" cy="168324"/>
            </a:xfrm>
            <a:prstGeom prst="rect">
              <a:avLst/>
            </a:prstGeom>
            <a:solidFill>
              <a:srgbClr val="002648"/>
            </a:solidFill>
            <a:ln>
              <a:solidFill>
                <a:srgbClr val="00264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95" name="Прямоугольник 94"/>
            <p:cNvSpPr/>
            <p:nvPr/>
          </p:nvSpPr>
          <p:spPr>
            <a:xfrm>
              <a:off x="10135293" y="5980043"/>
              <a:ext cx="168325" cy="168324"/>
            </a:xfrm>
            <a:prstGeom prst="rect">
              <a:avLst/>
            </a:prstGeom>
            <a:noFill/>
            <a:ln w="25400">
              <a:solidFill>
                <a:srgbClr val="00264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96" name="Прямоугольник 95"/>
            <p:cNvSpPr/>
            <p:nvPr/>
          </p:nvSpPr>
          <p:spPr>
            <a:xfrm>
              <a:off x="9897677" y="5980043"/>
              <a:ext cx="168325" cy="168324"/>
            </a:xfrm>
            <a:prstGeom prst="rect">
              <a:avLst/>
            </a:prstGeom>
            <a:noFill/>
            <a:ln w="25400">
              <a:solidFill>
                <a:srgbClr val="A3192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8819112" y="5205903"/>
              <a:ext cx="91518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>
                  <a:solidFill>
                    <a:srgbClr val="002648"/>
                  </a:solidFill>
                </a:rPr>
                <a:t>План 2020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9802965" y="5268812"/>
              <a:ext cx="378754" cy="380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35" dirty="0" smtClean="0">
                  <a:solidFill>
                    <a:srgbClr val="002648"/>
                  </a:solidFill>
                </a:rPr>
                <a:t>Top 200</a:t>
              </a:r>
              <a:endParaRPr lang="ru-RU" sz="935" dirty="0">
                <a:solidFill>
                  <a:srgbClr val="002648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0031692" y="5268929"/>
              <a:ext cx="378754" cy="380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35" dirty="0" smtClean="0">
                  <a:solidFill>
                    <a:srgbClr val="002648"/>
                  </a:solidFill>
                </a:rPr>
                <a:t>Top 100</a:t>
              </a:r>
              <a:endParaRPr lang="ru-RU" sz="935" dirty="0">
                <a:solidFill>
                  <a:srgbClr val="002648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8819112" y="5926181"/>
              <a:ext cx="10652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rgbClr val="002648"/>
                  </a:solidFill>
                </a:rPr>
                <a:t>Будет достигнут-</a:t>
              </a:r>
              <a:endParaRPr lang="ru-RU" sz="1000" dirty="0">
                <a:solidFill>
                  <a:srgbClr val="00264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965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390221" y="160569"/>
            <a:ext cx="10088562" cy="59683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ru-RU" sz="2400" b="1" dirty="0" smtClean="0">
                <a:solidFill>
                  <a:srgbClr val="002648"/>
                </a:solidFill>
              </a:rPr>
              <a:t>САЕ «КОГНИТИВНЫЕ </a:t>
            </a:r>
            <a:r>
              <a:rPr lang="ru-RU" sz="2400" b="1" dirty="0">
                <a:solidFill>
                  <a:srgbClr val="002648"/>
                </a:solidFill>
              </a:rPr>
              <a:t>НЕЙРОНАУКИ: от моделей к </a:t>
            </a:r>
            <a:r>
              <a:rPr lang="ru-RU" sz="2400" b="1" dirty="0" err="1" smtClean="0">
                <a:solidFill>
                  <a:srgbClr val="002648"/>
                </a:solidFill>
              </a:rPr>
              <a:t>нейротехнологиям</a:t>
            </a:r>
            <a:r>
              <a:rPr lang="ru-RU" sz="2400" b="1" dirty="0" smtClean="0">
                <a:solidFill>
                  <a:srgbClr val="002648"/>
                </a:solidFill>
              </a:rPr>
              <a:t>»</a:t>
            </a:r>
            <a:endParaRPr lang="ru-RU" sz="2400" b="1" dirty="0">
              <a:solidFill>
                <a:srgbClr val="002648"/>
              </a:solidFill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413374" y="6404391"/>
            <a:ext cx="9862671" cy="0"/>
          </a:xfrm>
          <a:prstGeom prst="line">
            <a:avLst/>
          </a:prstGeom>
          <a:ln cap="flat">
            <a:solidFill>
              <a:srgbClr val="A3192F"/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053139" y="6791269"/>
            <a:ext cx="1101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0985">
              <a:lnSpc>
                <a:spcPts val="1200"/>
              </a:lnSpc>
              <a:defRPr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англоязычных </a:t>
            </a:r>
            <a:b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препринтов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46733" y="6621073"/>
            <a:ext cx="64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5</a:t>
            </a:r>
            <a:endParaRPr lang="is-IS" sz="3600" b="1" dirty="0">
              <a:solidFill>
                <a:srgbClr val="002060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4673017" y="6791269"/>
            <a:ext cx="18529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0985">
              <a:lnSpc>
                <a:spcPts val="1200"/>
              </a:lnSpc>
              <a:defRPr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убликаци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й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Scopus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Web of Science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4119930" y="6621073"/>
            <a:ext cx="652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15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2229305" y="6791269"/>
            <a:ext cx="1609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0985">
              <a:lnSpc>
                <a:spcPts val="1200"/>
              </a:lnSpc>
              <a:defRPr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англоязычных курса </a:t>
            </a:r>
            <a:b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</a:t>
            </a:r>
            <a:r>
              <a:rPr lang="ru-RU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Coursera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1836727" y="6629185"/>
            <a:ext cx="426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2</a:t>
            </a:r>
            <a:endParaRPr lang="is-IS" sz="3600" b="1" dirty="0">
              <a:solidFill>
                <a:srgbClr val="002060"/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452018" y="4700538"/>
            <a:ext cx="168325" cy="168325"/>
          </a:xfrm>
          <a:prstGeom prst="rect">
            <a:avLst/>
          </a:prstGeom>
          <a:solidFill>
            <a:srgbClr val="A3192F"/>
          </a:solidFill>
          <a:ln>
            <a:solidFill>
              <a:srgbClr val="A3192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421" fontAlgn="base">
              <a:spcBef>
                <a:spcPct val="0"/>
              </a:spcBef>
              <a:spcAft>
                <a:spcPct val="0"/>
              </a:spcAft>
            </a:pPr>
            <a:endParaRPr lang="ru-RU" sz="2104">
              <a:solidFill>
                <a:prstClr val="white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307051" y="6224624"/>
            <a:ext cx="1713535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ru-RU" sz="1400" b="1" dirty="0" smtClean="0">
                <a:solidFill>
                  <a:srgbClr val="A3192F"/>
                </a:solidFill>
              </a:rPr>
              <a:t>План 2018</a:t>
            </a:r>
            <a:endParaRPr lang="ru-RU" sz="1400" b="1" dirty="0">
              <a:solidFill>
                <a:srgbClr val="A3192F"/>
              </a:solidFill>
            </a:endParaRPr>
          </a:p>
        </p:txBody>
      </p:sp>
      <p:grpSp>
        <p:nvGrpSpPr>
          <p:cNvPr id="53" name="Группа 52"/>
          <p:cNvGrpSpPr/>
          <p:nvPr/>
        </p:nvGrpSpPr>
        <p:grpSpPr>
          <a:xfrm>
            <a:off x="690554" y="4718634"/>
            <a:ext cx="3253210" cy="169310"/>
            <a:chOff x="690554" y="5059884"/>
            <a:chExt cx="3253210" cy="169310"/>
          </a:xfrm>
        </p:grpSpPr>
        <p:grpSp>
          <p:nvGrpSpPr>
            <p:cNvPr id="54" name="Группа 53"/>
            <p:cNvGrpSpPr/>
            <p:nvPr/>
          </p:nvGrpSpPr>
          <p:grpSpPr>
            <a:xfrm>
              <a:off x="690554" y="5060852"/>
              <a:ext cx="2270842" cy="168342"/>
              <a:chOff x="690554" y="4813171"/>
              <a:chExt cx="2270842" cy="168342"/>
            </a:xfrm>
          </p:grpSpPr>
          <p:grpSp>
            <p:nvGrpSpPr>
              <p:cNvPr id="56" name="Группа 55"/>
              <p:cNvGrpSpPr/>
              <p:nvPr/>
            </p:nvGrpSpPr>
            <p:grpSpPr>
              <a:xfrm>
                <a:off x="690554" y="4813171"/>
                <a:ext cx="1940254" cy="168324"/>
                <a:chOff x="458750" y="4513693"/>
                <a:chExt cx="1659864" cy="144000"/>
              </a:xfrm>
            </p:grpSpPr>
            <p:sp>
              <p:nvSpPr>
                <p:cNvPr id="59" name="Прямоугольник 58"/>
                <p:cNvSpPr/>
                <p:nvPr/>
              </p:nvSpPr>
              <p:spPr>
                <a:xfrm>
                  <a:off x="458750" y="4529139"/>
                  <a:ext cx="1088914" cy="12854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2081" tIns="0" rIns="0" bIns="0" rtlCol="0" anchor="ctr"/>
                <a:lstStyle/>
                <a:p>
                  <a:pPr defTabSz="534421" fontAlgn="b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ru-RU" sz="935" dirty="0">
                      <a:solidFill>
                        <a:srgbClr val="002648"/>
                      </a:solidFill>
                    </a:rPr>
                    <a:t>САЕ 2020 г</a:t>
                  </a:r>
                  <a:r>
                    <a:rPr lang="ru-RU" sz="935" dirty="0">
                      <a:solidFill>
                        <a:srgbClr val="005996"/>
                      </a:solidFill>
                    </a:rPr>
                    <a:t>.</a:t>
                  </a:r>
                  <a:endParaRPr lang="ru-RU" sz="935" dirty="0">
                    <a:solidFill>
                      <a:srgbClr val="005996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0" name="Прямоугольник 59"/>
                <p:cNvSpPr/>
                <p:nvPr/>
              </p:nvSpPr>
              <p:spPr>
                <a:xfrm>
                  <a:off x="1974614" y="4513693"/>
                  <a:ext cx="144000" cy="144000"/>
                </a:xfrm>
                <a:prstGeom prst="rect">
                  <a:avLst/>
                </a:prstGeom>
                <a:noFill/>
                <a:ln w="25400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534421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104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57" name="Прямоугольник 56"/>
              <p:cNvSpPr/>
              <p:nvPr/>
            </p:nvSpPr>
            <p:spPr>
              <a:xfrm>
                <a:off x="1470032" y="4813177"/>
                <a:ext cx="168325" cy="168336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2648"/>
                </a:solidFill>
                <a:prstDash val="sysDot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534421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636" dirty="0" err="1">
                  <a:solidFill>
                    <a:prstClr val="black">
                      <a:lumMod val="65000"/>
                      <a:lumOff val="35000"/>
                    </a:prstClr>
                  </a:solidFill>
                </a:endParaRPr>
              </a:p>
            </p:txBody>
          </p:sp>
          <p:sp>
            <p:nvSpPr>
              <p:cNvPr id="58" name="Прямоугольник 57"/>
              <p:cNvSpPr/>
              <p:nvPr/>
            </p:nvSpPr>
            <p:spPr>
              <a:xfrm>
                <a:off x="1688539" y="4829299"/>
                <a:ext cx="1272857" cy="15025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2081" tIns="0" rIns="0" bIns="0" rtlCol="0" anchor="ctr"/>
              <a:lstStyle/>
              <a:p>
                <a:pPr defTabSz="534421" fontAlgn="b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935" dirty="0">
                    <a:solidFill>
                      <a:srgbClr val="002648"/>
                    </a:solidFill>
                  </a:rPr>
                  <a:t>САЕ </a:t>
                </a:r>
                <a:r>
                  <a:rPr lang="ru-RU" sz="935" dirty="0" smtClean="0">
                    <a:solidFill>
                      <a:srgbClr val="002648"/>
                    </a:solidFill>
                  </a:rPr>
                  <a:t>2017 </a:t>
                </a:r>
                <a:r>
                  <a:rPr lang="ru-RU" sz="935" dirty="0">
                    <a:solidFill>
                      <a:srgbClr val="002648"/>
                    </a:solidFill>
                  </a:rPr>
                  <a:t>г.</a:t>
                </a:r>
                <a:endParaRPr lang="ru-RU" sz="935" dirty="0">
                  <a:solidFill>
                    <a:srgbClr val="002648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55" name="Прямоугольник 54"/>
            <p:cNvSpPr/>
            <p:nvPr/>
          </p:nvSpPr>
          <p:spPr>
            <a:xfrm>
              <a:off x="2670907" y="5059884"/>
              <a:ext cx="1272857" cy="1502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2081" tIns="0" rIns="0" bIns="0" rtlCol="0" anchor="ctr"/>
            <a:lstStyle/>
            <a:p>
              <a:pPr defTabSz="534421" fontAlgn="b">
                <a:spcBef>
                  <a:spcPct val="0"/>
                </a:spcBef>
                <a:spcAft>
                  <a:spcPct val="0"/>
                </a:spcAft>
              </a:pPr>
              <a:r>
                <a:rPr lang="ru-RU" sz="935" dirty="0">
                  <a:solidFill>
                    <a:srgbClr val="002648"/>
                  </a:solidFill>
                </a:rPr>
                <a:t>САЕ </a:t>
              </a:r>
              <a:r>
                <a:rPr lang="ru-RU" sz="935" dirty="0" smtClean="0">
                  <a:solidFill>
                    <a:srgbClr val="002648"/>
                  </a:solidFill>
                </a:rPr>
                <a:t>2015 </a:t>
              </a:r>
              <a:r>
                <a:rPr lang="ru-RU" sz="935" dirty="0">
                  <a:solidFill>
                    <a:srgbClr val="002648"/>
                  </a:solidFill>
                </a:rPr>
                <a:t>г</a:t>
              </a:r>
              <a:r>
                <a:rPr lang="ru-RU" sz="935" dirty="0">
                  <a:solidFill>
                    <a:srgbClr val="005996"/>
                  </a:solidFill>
                </a:rPr>
                <a:t>.</a:t>
              </a:r>
              <a:endParaRPr lang="ru-RU" sz="935" dirty="0">
                <a:solidFill>
                  <a:srgbClr val="005996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390221" y="792075"/>
            <a:ext cx="4436434" cy="3730804"/>
            <a:chOff x="390221" y="1133325"/>
            <a:chExt cx="4436434" cy="3730804"/>
          </a:xfrm>
        </p:grpSpPr>
        <p:sp>
          <p:nvSpPr>
            <p:cNvPr id="62" name="Прямоугольник 61"/>
            <p:cNvSpPr/>
            <p:nvPr userDrawn="1"/>
          </p:nvSpPr>
          <p:spPr>
            <a:xfrm>
              <a:off x="404812" y="1133325"/>
              <a:ext cx="2027491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40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Публикации в W</a:t>
              </a:r>
              <a:r>
                <a:rPr lang="en-US" sz="1403" dirty="0" err="1" smtClean="0">
                  <a:solidFill>
                    <a:srgbClr val="002648"/>
                  </a:solidFill>
                </a:rPr>
                <a:t>oS</a:t>
              </a:r>
              <a:r>
                <a:rPr lang="ru-RU" sz="1403" dirty="0" smtClean="0">
                  <a:solidFill>
                    <a:srgbClr val="002648"/>
                  </a:solidFill>
                </a:rPr>
                <a:t> на 1 НПР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sp>
          <p:nvSpPr>
            <p:cNvPr id="63" name="Прямоугольник 62"/>
            <p:cNvSpPr/>
            <p:nvPr userDrawn="1"/>
          </p:nvSpPr>
          <p:spPr>
            <a:xfrm>
              <a:off x="413374" y="1580917"/>
              <a:ext cx="2209708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75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Публикации в Scopus на 1 НПР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64" name="Прямая соединительная линия 63"/>
            <p:cNvCxnSpPr/>
            <p:nvPr userDrawn="1"/>
          </p:nvCxnSpPr>
          <p:spPr>
            <a:xfrm>
              <a:off x="2623081" y="1707691"/>
              <a:ext cx="609166" cy="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Прямоугольник 64"/>
            <p:cNvSpPr/>
            <p:nvPr userDrawn="1"/>
          </p:nvSpPr>
          <p:spPr>
            <a:xfrm>
              <a:off x="431945" y="3416572"/>
              <a:ext cx="986612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40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Иностранные студенты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66" name="Прямая соединительная линия 65"/>
            <p:cNvCxnSpPr/>
            <p:nvPr userDrawn="1"/>
          </p:nvCxnSpPr>
          <p:spPr>
            <a:xfrm>
              <a:off x="1678771" y="2388872"/>
              <a:ext cx="475939" cy="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Прямоугольник 66"/>
            <p:cNvSpPr/>
            <p:nvPr userDrawn="1"/>
          </p:nvSpPr>
          <p:spPr>
            <a:xfrm>
              <a:off x="390221" y="1971041"/>
              <a:ext cx="1442920" cy="83566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40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НПР со степенью </a:t>
              </a:r>
              <a:r>
                <a:rPr lang="en-US" sz="1403" dirty="0" smtClean="0">
                  <a:solidFill>
                    <a:srgbClr val="002648"/>
                  </a:solidFill>
                </a:rPr>
                <a:t>PhD</a:t>
              </a:r>
              <a:r>
                <a:rPr lang="ru-RU" sz="1403" dirty="0" smtClean="0">
                  <a:solidFill>
                    <a:srgbClr val="002648"/>
                  </a:solidFill>
                </a:rPr>
                <a:t> зарубежных университетов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68" name="Прямая соединительная линия 67"/>
            <p:cNvCxnSpPr/>
            <p:nvPr userDrawn="1"/>
          </p:nvCxnSpPr>
          <p:spPr>
            <a:xfrm>
              <a:off x="1477578" y="3645000"/>
              <a:ext cx="711126" cy="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Прямоугольник 68"/>
            <p:cNvSpPr/>
            <p:nvPr userDrawn="1"/>
          </p:nvSpPr>
          <p:spPr>
            <a:xfrm>
              <a:off x="418279" y="4173048"/>
              <a:ext cx="2118599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75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Цитирование в W</a:t>
              </a:r>
              <a:r>
                <a:rPr lang="en-US" sz="1403" dirty="0" err="1" smtClean="0">
                  <a:solidFill>
                    <a:srgbClr val="002648"/>
                  </a:solidFill>
                </a:rPr>
                <a:t>oS</a:t>
              </a:r>
              <a:r>
                <a:rPr lang="ru-RU" sz="1403" dirty="0" smtClean="0">
                  <a:solidFill>
                    <a:srgbClr val="002648"/>
                  </a:solidFill>
                </a:rPr>
                <a:t> на </a:t>
              </a:r>
              <a:r>
                <a:rPr lang="en-US" sz="1403" dirty="0" smtClean="0">
                  <a:solidFill>
                    <a:srgbClr val="002648"/>
                  </a:solidFill>
                </a:rPr>
                <a:t>1</a:t>
              </a:r>
              <a:r>
                <a:rPr lang="ru-RU" sz="1403" dirty="0" smtClean="0">
                  <a:solidFill>
                    <a:srgbClr val="002648"/>
                  </a:solidFill>
                </a:rPr>
                <a:t> НПР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70" name="Прямая соединительная линия 69"/>
            <p:cNvCxnSpPr/>
            <p:nvPr userDrawn="1"/>
          </p:nvCxnSpPr>
          <p:spPr>
            <a:xfrm>
              <a:off x="2536878" y="4299822"/>
              <a:ext cx="662092" cy="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Прямоугольник 70"/>
            <p:cNvSpPr/>
            <p:nvPr userDrawn="1"/>
          </p:nvSpPr>
          <p:spPr>
            <a:xfrm>
              <a:off x="413374" y="4610581"/>
              <a:ext cx="2627964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75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Цитирование в Scopus на </a:t>
              </a:r>
              <a:r>
                <a:rPr lang="en-US" sz="1403" dirty="0" smtClean="0">
                  <a:solidFill>
                    <a:srgbClr val="002648"/>
                  </a:solidFill>
                </a:rPr>
                <a:t>1</a:t>
              </a:r>
              <a:r>
                <a:rPr lang="ru-RU" sz="1403" dirty="0" smtClean="0">
                  <a:solidFill>
                    <a:srgbClr val="002648"/>
                  </a:solidFill>
                </a:rPr>
                <a:t> НПР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72" name="Прямая соединительная линия 71"/>
            <p:cNvCxnSpPr/>
            <p:nvPr userDrawn="1"/>
          </p:nvCxnSpPr>
          <p:spPr>
            <a:xfrm>
              <a:off x="4810343" y="3858840"/>
              <a:ext cx="0" cy="85752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oval" w="sm" len="sm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 userDrawn="1"/>
          </p:nvCxnSpPr>
          <p:spPr>
            <a:xfrm>
              <a:off x="4809564" y="1261669"/>
              <a:ext cx="0" cy="85752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 userDrawn="1"/>
          </p:nvCxnSpPr>
          <p:spPr>
            <a:xfrm>
              <a:off x="2432303" y="1260100"/>
              <a:ext cx="2377261" cy="1569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 userDrawn="1"/>
          </p:nvCxnSpPr>
          <p:spPr>
            <a:xfrm>
              <a:off x="3041338" y="4737356"/>
              <a:ext cx="1785317" cy="4859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Прямая соединительная линия 49"/>
          <p:cNvCxnSpPr/>
          <p:nvPr/>
        </p:nvCxnSpPr>
        <p:spPr>
          <a:xfrm>
            <a:off x="413374" y="5213879"/>
            <a:ext cx="9862671" cy="0"/>
          </a:xfrm>
          <a:prstGeom prst="line">
            <a:avLst/>
          </a:prstGeom>
          <a:ln cap="flat">
            <a:solidFill>
              <a:srgbClr val="A3192F"/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4307051" y="5042738"/>
            <a:ext cx="1713535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ru-RU" sz="1400" b="1" dirty="0" smtClean="0">
                <a:solidFill>
                  <a:srgbClr val="A3192F"/>
                </a:solidFill>
              </a:rPr>
              <a:t>Вклад в рейтинги</a:t>
            </a:r>
            <a:endParaRPr lang="ru-RU" sz="1400" b="1" dirty="0">
              <a:solidFill>
                <a:srgbClr val="A3192F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6701329" y="5474530"/>
            <a:ext cx="1757601" cy="479956"/>
          </a:xfrm>
          <a:prstGeom prst="rect">
            <a:avLst/>
          </a:prstGeom>
          <a:solidFill>
            <a:schemeClr val="bg1"/>
          </a:solidFill>
          <a:ln w="25400">
            <a:solidFill>
              <a:srgbClr val="A3192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>
                <a:solidFill>
                  <a:srgbClr val="C00000"/>
                </a:solidFill>
                <a:cs typeface="Aharoni" panose="02010803020104030203" pitchFamily="2" charset="-79"/>
              </a:rPr>
              <a:t>Psychology </a:t>
            </a:r>
            <a:endParaRPr lang="en-US" sz="1400" b="1" dirty="0" smtClean="0">
              <a:solidFill>
                <a:srgbClr val="C00000"/>
              </a:solidFill>
              <a:cs typeface="Aharoni" panose="02010803020104030203" pitchFamily="2" charset="-79"/>
            </a:endParaRPr>
          </a:p>
          <a:p>
            <a:pPr algn="ctr"/>
            <a:r>
              <a:rPr lang="en-US" sz="1400" dirty="0" smtClean="0">
                <a:solidFill>
                  <a:srgbClr val="C00000"/>
                </a:solidFill>
                <a:cs typeface="Aharoni" panose="02010803020104030203" pitchFamily="2" charset="-79"/>
              </a:rPr>
              <a:t>– QS – </a:t>
            </a:r>
            <a:endParaRPr lang="en-US" sz="1400" dirty="0">
              <a:solidFill>
                <a:srgbClr val="C00000"/>
              </a:solidFill>
              <a:cs typeface="Aharoni" panose="02010803020104030203" pitchFamily="2" charset="-79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672696" y="5466664"/>
            <a:ext cx="1974198" cy="486000"/>
          </a:xfrm>
          <a:prstGeom prst="rect">
            <a:avLst/>
          </a:prstGeom>
          <a:solidFill>
            <a:schemeClr val="bg1"/>
          </a:solidFill>
          <a:ln w="25400">
            <a:solidFill>
              <a:srgbClr val="0026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>
                <a:solidFill>
                  <a:srgbClr val="002648"/>
                </a:solidFill>
                <a:cs typeface="Aharoni" panose="02010803020104030203" pitchFamily="2" charset="-79"/>
              </a:rPr>
              <a:t>Social </a:t>
            </a:r>
            <a:r>
              <a:rPr lang="en-US" sz="1400" b="1" dirty="0" smtClean="0">
                <a:solidFill>
                  <a:srgbClr val="002648"/>
                </a:solidFill>
                <a:cs typeface="Aharoni" panose="02010803020104030203" pitchFamily="2" charset="-79"/>
              </a:rPr>
              <a:t>Sciences </a:t>
            </a:r>
            <a:endParaRPr lang="en-US" sz="1200" dirty="0" smtClean="0">
              <a:solidFill>
                <a:srgbClr val="002648"/>
              </a:solidFill>
              <a:cs typeface="Aharoni" panose="02010803020104030203" pitchFamily="2" charset="-79"/>
            </a:endParaRPr>
          </a:p>
          <a:p>
            <a:pPr algn="ctr"/>
            <a:r>
              <a:rPr lang="en-US" sz="1200" dirty="0" smtClean="0">
                <a:solidFill>
                  <a:srgbClr val="002648"/>
                </a:solidFill>
                <a:cs typeface="Aharoni" panose="02010803020104030203" pitchFamily="2" charset="-79"/>
              </a:rPr>
              <a:t>– THE –</a:t>
            </a:r>
            <a:r>
              <a:rPr lang="ru-RU" sz="1200" dirty="0" smtClean="0">
                <a:solidFill>
                  <a:srgbClr val="002648"/>
                </a:solidFill>
                <a:cs typeface="Aharoni" panose="02010803020104030203" pitchFamily="2" charset="-79"/>
              </a:rPr>
              <a:t> (176-200)</a:t>
            </a:r>
            <a:endParaRPr lang="ru-RU" sz="1200" dirty="0">
              <a:solidFill>
                <a:srgbClr val="002648"/>
              </a:solidFill>
              <a:cs typeface="Aharoni" panose="02010803020104030203" pitchFamily="2" charset="-79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4002674" y="5482823"/>
            <a:ext cx="2342875" cy="484116"/>
          </a:xfrm>
          <a:prstGeom prst="rect">
            <a:avLst/>
          </a:prstGeom>
          <a:solidFill>
            <a:srgbClr val="002648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cs typeface="Aharoni" panose="02010803020104030203" pitchFamily="2" charset="-79"/>
              </a:rPr>
              <a:t>Social Sciences </a:t>
            </a:r>
            <a:r>
              <a:rPr lang="en-US" sz="14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&amp; Management </a:t>
            </a:r>
            <a:endParaRPr lang="en-US" sz="1400" b="1" dirty="0">
              <a:solidFill>
                <a:schemeClr val="bg1"/>
              </a:solidFill>
              <a:cs typeface="Aharoni" panose="02010803020104030203" pitchFamily="2" charset="-79"/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– QS – (73)</a:t>
            </a:r>
            <a:endParaRPr lang="ru-RU" sz="1200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graphicFrame>
        <p:nvGraphicFramePr>
          <p:cNvPr id="105" name="Таблица 104"/>
          <p:cNvGraphicFramePr>
            <a:graphicFrameLocks noGrp="1"/>
          </p:cNvGraphicFramePr>
          <p:nvPr>
            <p:extLst/>
          </p:nvPr>
        </p:nvGraphicFramePr>
        <p:xfrm>
          <a:off x="5672138" y="828675"/>
          <a:ext cx="4806645" cy="3544871"/>
        </p:xfrm>
        <a:graphic>
          <a:graphicData uri="http://schemas.openxmlformats.org/drawingml/2006/table">
            <a:tbl>
              <a:tblPr firstRow="1" bandRow="1"/>
              <a:tblGrid>
                <a:gridCol w="4806645"/>
              </a:tblGrid>
              <a:tr h="370481">
                <a:tc>
                  <a:txBody>
                    <a:bodyPr/>
                    <a:lstStyle>
                      <a:lvl1pPr marL="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380985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76197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14295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52393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190492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28590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2666893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047878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380985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648"/>
                          </a:solidFill>
                          <a:ea typeface="ＭＳ Ｐゴシック"/>
                        </a:rPr>
                        <a:t>НАУЧНЫЕ</a:t>
                      </a:r>
                      <a:r>
                        <a:rPr lang="ru-RU" sz="1600" baseline="0" dirty="0" smtClean="0">
                          <a:solidFill>
                            <a:srgbClr val="002648"/>
                          </a:solidFill>
                          <a:ea typeface="ＭＳ Ｐゴシック"/>
                        </a:rPr>
                        <a:t> И ОБРАЗОВАТЕЛЬНЫЕ ПРОЕКТЫ 2017-2020</a:t>
                      </a:r>
                      <a:endParaRPr lang="ru-RU" sz="1600" dirty="0" smtClean="0">
                        <a:solidFill>
                          <a:srgbClr val="002648"/>
                        </a:solidFill>
                        <a:ea typeface="ＭＳ Ｐゴシック"/>
                      </a:endParaRPr>
                    </a:p>
                  </a:txBody>
                  <a:tcPr marL="126244" marR="0" marT="0" marB="0" anchor="ctr">
                    <a:lnL w="762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61035">
                <a:tc>
                  <a:txBody>
                    <a:bodyPr/>
                    <a:lstStyle>
                      <a:lvl1pPr marL="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380985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76197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14295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52393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190492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28590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2666893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047878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Исследования по глобальной</a:t>
                      </a:r>
                      <a:r>
                        <a:rPr lang="ru-RU" sz="1200" b="0" baseline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 проблематике: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baseline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Модели человеческого восприятия, коммуникации, принятия решений</a:t>
                      </a:r>
                    </a:p>
                    <a:p>
                      <a:pPr marL="285750" marR="0" lvl="0" indent="-2857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kumimoji="0" lang="ru-RU" sz="12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Arial Narrow"/>
                          <a:ea typeface=""/>
                          <a:cs typeface=""/>
                        </a:rPr>
                        <a:t>Нейротехнологии</a:t>
                      </a: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Arial Narrow"/>
                          <a:ea typeface=""/>
                          <a:cs typeface=""/>
                        </a:rPr>
                        <a:t> для восстановления, сохранения и увеличения ресурсов мозга человека </a:t>
                      </a:r>
                    </a:p>
                    <a:p>
                      <a:pPr marL="285750" marR="0" lvl="0" indent="-2857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Arial Narrow"/>
                          <a:ea typeface=""/>
                          <a:cs typeface=""/>
                        </a:rPr>
                        <a:t>Интеграция мозга человека с информационно-аналитическими комплексами и робототехникой</a:t>
                      </a:r>
                    </a:p>
                    <a:p>
                      <a:pPr marL="0" marR="0" lvl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Arial Narrow"/>
                          <a:ea typeface=""/>
                          <a:cs typeface=""/>
                        </a:rPr>
                        <a:t>совместно</a:t>
                      </a: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Arial Narrow"/>
                          <a:ea typeface=""/>
                          <a:cs typeface="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Arial Narrow"/>
                          <a:ea typeface=""/>
                          <a:cs typeface=""/>
                        </a:rPr>
                        <a:t>Ecole</a:t>
                      </a: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Arial Narrow"/>
                          <a:ea typeface=""/>
                          <a:cs typeface="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Arial Narrow"/>
                          <a:ea typeface=""/>
                          <a:cs typeface=""/>
                        </a:rPr>
                        <a:t>normale</a:t>
                      </a: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Arial Narrow"/>
                          <a:ea typeface=""/>
                          <a:cs typeface=""/>
                        </a:rPr>
                        <a:t> sup</a:t>
                      </a: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Arial Narrow"/>
                          <a:ea typeface=""/>
                          <a:cs typeface=""/>
                        </a:rPr>
                        <a:t>é</a:t>
                      </a:r>
                      <a:r>
                        <a:rPr kumimoji="0" lang="en-US" sz="12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Arial Narrow"/>
                          <a:ea typeface=""/>
                          <a:cs typeface=""/>
                        </a:rPr>
                        <a:t>rieure</a:t>
                      </a: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Arial Narrow"/>
                          <a:ea typeface=""/>
                          <a:cs typeface=""/>
                        </a:rPr>
                        <a:t>, </a:t>
                      </a:r>
                      <a:r>
                        <a:rPr kumimoji="0" lang="en-US" sz="12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Arial Narrow"/>
                          <a:ea typeface=""/>
                          <a:cs typeface=""/>
                        </a:rPr>
                        <a:t>Charit</a:t>
                      </a: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Arial Narrow"/>
                          <a:ea typeface=""/>
                          <a:cs typeface=""/>
                        </a:rPr>
                        <a:t>é – </a:t>
                      </a:r>
                      <a:r>
                        <a:rPr kumimoji="0" lang="en-US" sz="12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Arial Narrow"/>
                          <a:ea typeface=""/>
                          <a:cs typeface=""/>
                        </a:rPr>
                        <a:t>Universit</a:t>
                      </a: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Arial Narrow"/>
                          <a:ea typeface=""/>
                          <a:cs typeface=""/>
                        </a:rPr>
                        <a:t>ä</a:t>
                      </a:r>
                      <a:r>
                        <a:rPr kumimoji="0" lang="en-US" sz="12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Arial Narrow"/>
                          <a:ea typeface=""/>
                          <a:cs typeface=""/>
                        </a:rPr>
                        <a:t>tsmedizin</a:t>
                      </a: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Arial Narrow"/>
                          <a:ea typeface=""/>
                          <a:cs typeface=""/>
                        </a:rPr>
                        <a:t> Berlin</a:t>
                      </a: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Arial Narrow"/>
                          <a:ea typeface=""/>
                          <a:cs typeface=""/>
                        </a:rPr>
                        <a:t>, Центром неврологии РАН, Курчатовским институтом  </a:t>
                      </a:r>
                      <a:endParaRPr lang="ru-RU" sz="1200" b="0" kern="1200" baseline="0" dirty="0" smtClean="0">
                        <a:solidFill>
                          <a:srgbClr val="002648"/>
                        </a:solidFill>
                        <a:latin typeface="+mn-lt"/>
                        <a:ea typeface=""/>
                        <a:cs typeface=""/>
                      </a:endParaRPr>
                    </a:p>
                  </a:txBody>
                  <a:tcPr marL="42081" marR="42081" marT="42081" marB="42081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12605">
                <a:tc>
                  <a:txBody>
                    <a:bodyPr/>
                    <a:lstStyle>
                      <a:lvl1pPr marL="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380985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76197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14295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52393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190492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28590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2666893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047878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 marL="0" algn="l" defTabSz="380985" rtl="0" eaLnBrk="1" latinLnBrk="0" hangingPunct="1">
                        <a:lnSpc>
                          <a:spcPct val="100000"/>
                        </a:lnSpc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Прикладные проекты в интересах национальной экономики: </a:t>
                      </a:r>
                    </a:p>
                    <a:p>
                      <a:pPr marL="285750" marR="0" lvl="0" indent="-2857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Arial Narrow"/>
                          <a:ea typeface=""/>
                          <a:cs typeface=""/>
                        </a:rPr>
                        <a:t>Научная и образовательная поддержка реализации национальной технологической инициативы (НТИ) «</a:t>
                      </a:r>
                      <a:r>
                        <a:rPr kumimoji="0" lang="ru-RU" sz="12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Arial Narrow"/>
                          <a:ea typeface=""/>
                          <a:cs typeface=""/>
                        </a:rPr>
                        <a:t>НейроНэт</a:t>
                      </a: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Arial Narrow"/>
                          <a:ea typeface=""/>
                          <a:cs typeface=""/>
                        </a:rPr>
                        <a:t>»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648"/>
                        </a:solidFill>
                        <a:effectLst/>
                        <a:uLnTx/>
                        <a:uFillTx/>
                        <a:latin typeface="Arial Narrow"/>
                        <a:ea typeface=""/>
                        <a:cs typeface=""/>
                      </a:endParaRPr>
                    </a:p>
                  </a:txBody>
                  <a:tcPr marL="42081" marR="42081" marT="42081" marB="42081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4583">
                <a:tc>
                  <a:txBody>
                    <a:bodyPr/>
                    <a:lstStyle/>
                    <a:p>
                      <a:pPr marL="0" marR="0" lvl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Образовательные инновации: </a:t>
                      </a:r>
                    </a:p>
                    <a:p>
                      <a:pPr marL="0" marR="0" lvl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Англоязычная магистерская программа «Когнитивные науки и технологии: </a:t>
                      </a:r>
                      <a:b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 нейрона к познанию» совместно с </a:t>
                      </a:r>
                      <a:r>
                        <a:rPr kumimoji="0" lang="ru-RU" sz="12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Ecole</a:t>
                      </a: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normale</a:t>
                      </a: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supérieure</a:t>
                      </a: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kumimoji="0" lang="ru-RU" sz="12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Aarhus</a:t>
                      </a: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Universi</a:t>
                      </a: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64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ty</a:t>
                      </a:r>
                      <a:endParaRPr lang="ru-RU" sz="1200" b="0" dirty="0" smtClean="0">
                        <a:solidFill>
                          <a:srgbClr val="002648"/>
                        </a:solidFill>
                        <a:latin typeface="+mn-lt"/>
                      </a:endParaRPr>
                    </a:p>
                  </a:txBody>
                  <a:tcPr marL="42081" marR="42081" marT="42081" marB="42081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660190" y="7037635"/>
            <a:ext cx="2494016" cy="402652"/>
          </a:xfrm>
        </p:spPr>
        <p:txBody>
          <a:bodyPr/>
          <a:lstStyle/>
          <a:p>
            <a:r>
              <a:rPr lang="ru-RU" dirty="0" smtClean="0"/>
              <a:t>64</a:t>
            </a:r>
            <a:endParaRPr lang="ru-RU" dirty="0"/>
          </a:p>
        </p:txBody>
      </p:sp>
      <p:graphicFrame>
        <p:nvGraphicFramePr>
          <p:cNvPr id="93" name="Диаграмма 92"/>
          <p:cNvGraphicFramePr>
            <a:graphicFrameLocks/>
          </p:cNvGraphicFramePr>
          <p:nvPr>
            <p:extLst/>
          </p:nvPr>
        </p:nvGraphicFramePr>
        <p:xfrm>
          <a:off x="1760442" y="920419"/>
          <a:ext cx="3737779" cy="3583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7" name="Группа 76"/>
          <p:cNvGrpSpPr/>
          <p:nvPr/>
        </p:nvGrpSpPr>
        <p:grpSpPr>
          <a:xfrm>
            <a:off x="8712284" y="5226414"/>
            <a:ext cx="1591334" cy="966499"/>
            <a:chOff x="8819112" y="5205903"/>
            <a:chExt cx="1591334" cy="966499"/>
          </a:xfrm>
        </p:grpSpPr>
        <p:sp>
          <p:nvSpPr>
            <p:cNvPr id="94" name="TextBox 93"/>
            <p:cNvSpPr txBox="1"/>
            <p:nvPr/>
          </p:nvSpPr>
          <p:spPr>
            <a:xfrm>
              <a:off x="8828534" y="5638191"/>
              <a:ext cx="116750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rgbClr val="002648"/>
                  </a:solidFill>
                </a:rPr>
                <a:t>Достигнут -</a:t>
              </a:r>
              <a:endParaRPr lang="ru-RU" sz="1000" dirty="0">
                <a:solidFill>
                  <a:srgbClr val="002648"/>
                </a:solidFill>
              </a:endParaRPr>
            </a:p>
          </p:txBody>
        </p:sp>
        <p:sp>
          <p:nvSpPr>
            <p:cNvPr id="95" name="Прямоугольник 94"/>
            <p:cNvSpPr/>
            <p:nvPr/>
          </p:nvSpPr>
          <p:spPr>
            <a:xfrm>
              <a:off x="9899024" y="5656555"/>
              <a:ext cx="168325" cy="168324"/>
            </a:xfrm>
            <a:prstGeom prst="rect">
              <a:avLst/>
            </a:prstGeom>
            <a:solidFill>
              <a:srgbClr val="A3192F"/>
            </a:solidFill>
            <a:ln>
              <a:solidFill>
                <a:srgbClr val="A3192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96" name="Прямоугольник 95"/>
            <p:cNvSpPr/>
            <p:nvPr/>
          </p:nvSpPr>
          <p:spPr>
            <a:xfrm>
              <a:off x="10135293" y="5661653"/>
              <a:ext cx="168325" cy="168324"/>
            </a:xfrm>
            <a:prstGeom prst="rect">
              <a:avLst/>
            </a:prstGeom>
            <a:solidFill>
              <a:srgbClr val="002648"/>
            </a:solidFill>
            <a:ln>
              <a:solidFill>
                <a:srgbClr val="00264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97" name="Прямоугольник 96"/>
            <p:cNvSpPr/>
            <p:nvPr/>
          </p:nvSpPr>
          <p:spPr>
            <a:xfrm>
              <a:off x="10135293" y="5980043"/>
              <a:ext cx="168325" cy="168324"/>
            </a:xfrm>
            <a:prstGeom prst="rect">
              <a:avLst/>
            </a:prstGeom>
            <a:noFill/>
            <a:ln w="25400">
              <a:solidFill>
                <a:srgbClr val="00264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9897677" y="5980043"/>
              <a:ext cx="168325" cy="168324"/>
            </a:xfrm>
            <a:prstGeom prst="rect">
              <a:avLst/>
            </a:prstGeom>
            <a:noFill/>
            <a:ln w="25400">
              <a:solidFill>
                <a:srgbClr val="A3192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8819112" y="5205903"/>
              <a:ext cx="91518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>
                  <a:solidFill>
                    <a:srgbClr val="002648"/>
                  </a:solidFill>
                </a:rPr>
                <a:t>План 2020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9802965" y="5268812"/>
              <a:ext cx="378754" cy="380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35" dirty="0" smtClean="0">
                  <a:solidFill>
                    <a:srgbClr val="002648"/>
                  </a:solidFill>
                </a:rPr>
                <a:t>Top 200</a:t>
              </a:r>
              <a:endParaRPr lang="ru-RU" sz="935" dirty="0">
                <a:solidFill>
                  <a:srgbClr val="002648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0031692" y="5268929"/>
              <a:ext cx="378754" cy="380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35" dirty="0" smtClean="0">
                  <a:solidFill>
                    <a:srgbClr val="002648"/>
                  </a:solidFill>
                </a:rPr>
                <a:t>Top 100</a:t>
              </a:r>
              <a:endParaRPr lang="ru-RU" sz="935" dirty="0">
                <a:solidFill>
                  <a:srgbClr val="002648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8819112" y="5926181"/>
              <a:ext cx="10652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rgbClr val="002648"/>
                  </a:solidFill>
                </a:rPr>
                <a:t>Будет достигнут-</a:t>
              </a:r>
              <a:endParaRPr lang="ru-RU" sz="1000" dirty="0">
                <a:solidFill>
                  <a:srgbClr val="00264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70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404813" y="111452"/>
            <a:ext cx="10088562" cy="59683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ru-RU" sz="2400" b="1" dirty="0" smtClean="0">
                <a:solidFill>
                  <a:srgbClr val="002648"/>
                </a:solidFill>
              </a:rPr>
              <a:t>САЕ «ОБРАЗОВАНИЕ </a:t>
            </a:r>
            <a:r>
              <a:rPr lang="ru-RU" sz="2400" b="1" dirty="0">
                <a:solidFill>
                  <a:srgbClr val="002648"/>
                </a:solidFill>
              </a:rPr>
              <a:t>И РАЗВИТИЕ ЧЕЛОВЕКА В МЕНЯЮЩЕМСЯ </a:t>
            </a:r>
            <a:r>
              <a:rPr lang="ru-RU" sz="2400" b="1" dirty="0" smtClean="0">
                <a:solidFill>
                  <a:srgbClr val="002648"/>
                </a:solidFill>
              </a:rPr>
              <a:t>МИРЕ»</a:t>
            </a:r>
            <a:endParaRPr lang="ru-RU" sz="2400" b="1" dirty="0">
              <a:solidFill>
                <a:srgbClr val="002648"/>
              </a:solidFill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386506" y="6376005"/>
            <a:ext cx="10084644" cy="17757"/>
          </a:xfrm>
          <a:prstGeom prst="line">
            <a:avLst/>
          </a:prstGeom>
          <a:ln cap="flat">
            <a:solidFill>
              <a:srgbClr val="A3192F"/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90457" y="6618565"/>
            <a:ext cx="611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1</a:t>
            </a:r>
            <a:endParaRPr lang="is-IS" sz="3600" b="1" dirty="0">
              <a:solidFill>
                <a:srgbClr val="00206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351496" y="6618565"/>
            <a:ext cx="942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30</a:t>
            </a:r>
            <a:endParaRPr lang="is-IS" sz="3600" b="1" dirty="0">
              <a:solidFill>
                <a:srgbClr val="002060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4756606" y="6795587"/>
            <a:ext cx="1506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0985">
              <a:lnSpc>
                <a:spcPts val="1200"/>
              </a:lnSpc>
              <a:defRPr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международные летние школы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4405102" y="6618564"/>
            <a:ext cx="652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3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3110796" y="6641699"/>
            <a:ext cx="1656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0985">
              <a:lnSpc>
                <a:spcPts val="1200"/>
              </a:lnSpc>
              <a:defRPr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участников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международного конкурса инноваций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в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образовании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2306493" y="6615422"/>
            <a:ext cx="846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750</a:t>
            </a:r>
            <a:endParaRPr lang="is-IS" sz="3600" b="1" dirty="0">
              <a:solidFill>
                <a:srgbClr val="002060"/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448167" y="4635540"/>
            <a:ext cx="168325" cy="168325"/>
          </a:xfrm>
          <a:prstGeom prst="rect">
            <a:avLst/>
          </a:prstGeom>
          <a:solidFill>
            <a:srgbClr val="A3192F"/>
          </a:solidFill>
          <a:ln>
            <a:solidFill>
              <a:srgbClr val="A3192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421" fontAlgn="base">
              <a:spcBef>
                <a:spcPct val="0"/>
              </a:spcBef>
              <a:spcAft>
                <a:spcPct val="0"/>
              </a:spcAft>
            </a:pPr>
            <a:endParaRPr lang="ru-RU" sz="2104">
              <a:solidFill>
                <a:srgbClr val="0070C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262931" y="6204864"/>
            <a:ext cx="1713535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ru-RU" sz="1400" b="1" dirty="0" smtClean="0">
                <a:solidFill>
                  <a:srgbClr val="A3192F"/>
                </a:solidFill>
              </a:rPr>
              <a:t>План 2018</a:t>
            </a:r>
            <a:endParaRPr lang="ru-RU" sz="1400" b="1" dirty="0">
              <a:solidFill>
                <a:srgbClr val="A3192F"/>
              </a:solidFill>
            </a:endParaRPr>
          </a:p>
        </p:txBody>
      </p:sp>
      <p:grpSp>
        <p:nvGrpSpPr>
          <p:cNvPr id="61" name="Группа 60"/>
          <p:cNvGrpSpPr/>
          <p:nvPr/>
        </p:nvGrpSpPr>
        <p:grpSpPr>
          <a:xfrm>
            <a:off x="686438" y="4673879"/>
            <a:ext cx="3253210" cy="169310"/>
            <a:chOff x="690554" y="5059884"/>
            <a:chExt cx="3253210" cy="169310"/>
          </a:xfrm>
        </p:grpSpPr>
        <p:grpSp>
          <p:nvGrpSpPr>
            <p:cNvPr id="62" name="Группа 61"/>
            <p:cNvGrpSpPr/>
            <p:nvPr/>
          </p:nvGrpSpPr>
          <p:grpSpPr>
            <a:xfrm>
              <a:off x="690554" y="5060852"/>
              <a:ext cx="2270842" cy="168342"/>
              <a:chOff x="690554" y="4813171"/>
              <a:chExt cx="2270842" cy="168342"/>
            </a:xfrm>
          </p:grpSpPr>
          <p:grpSp>
            <p:nvGrpSpPr>
              <p:cNvPr id="64" name="Группа 63"/>
              <p:cNvGrpSpPr/>
              <p:nvPr/>
            </p:nvGrpSpPr>
            <p:grpSpPr>
              <a:xfrm>
                <a:off x="690554" y="4813171"/>
                <a:ext cx="1940254" cy="168324"/>
                <a:chOff x="458750" y="4513693"/>
                <a:chExt cx="1659864" cy="144000"/>
              </a:xfrm>
            </p:grpSpPr>
            <p:sp>
              <p:nvSpPr>
                <p:cNvPr id="67" name="Прямоугольник 66"/>
                <p:cNvSpPr/>
                <p:nvPr/>
              </p:nvSpPr>
              <p:spPr>
                <a:xfrm>
                  <a:off x="458750" y="4529139"/>
                  <a:ext cx="1088914" cy="12854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2081" tIns="0" rIns="0" bIns="0" rtlCol="0" anchor="ctr"/>
                <a:lstStyle/>
                <a:p>
                  <a:pPr defTabSz="534421" fontAlgn="b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ru-RU" sz="935" dirty="0">
                      <a:solidFill>
                        <a:srgbClr val="002648"/>
                      </a:solidFill>
                    </a:rPr>
                    <a:t>САЕ 2020 г</a:t>
                  </a:r>
                  <a:r>
                    <a:rPr lang="ru-RU" sz="935" dirty="0">
                      <a:solidFill>
                        <a:srgbClr val="005996"/>
                      </a:solidFill>
                    </a:rPr>
                    <a:t>.</a:t>
                  </a:r>
                  <a:endParaRPr lang="ru-RU" sz="935" dirty="0">
                    <a:solidFill>
                      <a:srgbClr val="005996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8" name="Прямоугольник 67"/>
                <p:cNvSpPr/>
                <p:nvPr/>
              </p:nvSpPr>
              <p:spPr>
                <a:xfrm>
                  <a:off x="1974614" y="4513693"/>
                  <a:ext cx="144000" cy="144000"/>
                </a:xfrm>
                <a:prstGeom prst="rect">
                  <a:avLst/>
                </a:prstGeom>
                <a:noFill/>
                <a:ln w="25400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534421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104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5" name="Прямоугольник 64"/>
              <p:cNvSpPr/>
              <p:nvPr/>
            </p:nvSpPr>
            <p:spPr>
              <a:xfrm>
                <a:off x="1470032" y="4813177"/>
                <a:ext cx="168325" cy="168336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2648"/>
                </a:solidFill>
                <a:prstDash val="sysDot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534421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636" dirty="0" err="1">
                  <a:solidFill>
                    <a:prstClr val="black">
                      <a:lumMod val="65000"/>
                      <a:lumOff val="35000"/>
                    </a:prstClr>
                  </a:solidFill>
                </a:endParaRPr>
              </a:p>
            </p:txBody>
          </p:sp>
          <p:sp>
            <p:nvSpPr>
              <p:cNvPr id="66" name="Прямоугольник 65"/>
              <p:cNvSpPr/>
              <p:nvPr/>
            </p:nvSpPr>
            <p:spPr>
              <a:xfrm>
                <a:off x="1688539" y="4829299"/>
                <a:ext cx="1272857" cy="15025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2081" tIns="0" rIns="0" bIns="0" rtlCol="0" anchor="ctr"/>
              <a:lstStyle/>
              <a:p>
                <a:pPr defTabSz="534421" fontAlgn="b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935" dirty="0">
                    <a:solidFill>
                      <a:srgbClr val="002648"/>
                    </a:solidFill>
                  </a:rPr>
                  <a:t>САЕ </a:t>
                </a:r>
                <a:r>
                  <a:rPr lang="ru-RU" sz="935" dirty="0" smtClean="0">
                    <a:solidFill>
                      <a:srgbClr val="002648"/>
                    </a:solidFill>
                  </a:rPr>
                  <a:t>2017 </a:t>
                </a:r>
                <a:r>
                  <a:rPr lang="ru-RU" sz="935" dirty="0">
                    <a:solidFill>
                      <a:srgbClr val="002648"/>
                    </a:solidFill>
                  </a:rPr>
                  <a:t>г.</a:t>
                </a:r>
                <a:endParaRPr lang="ru-RU" sz="935" dirty="0">
                  <a:solidFill>
                    <a:srgbClr val="002648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63" name="Прямоугольник 62"/>
            <p:cNvSpPr/>
            <p:nvPr/>
          </p:nvSpPr>
          <p:spPr>
            <a:xfrm>
              <a:off x="2670907" y="5059884"/>
              <a:ext cx="1272857" cy="1502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2081" tIns="0" rIns="0" bIns="0" rtlCol="0" anchor="ctr"/>
            <a:lstStyle/>
            <a:p>
              <a:pPr defTabSz="534421" fontAlgn="b">
                <a:spcBef>
                  <a:spcPct val="0"/>
                </a:spcBef>
                <a:spcAft>
                  <a:spcPct val="0"/>
                </a:spcAft>
              </a:pPr>
              <a:r>
                <a:rPr lang="ru-RU" sz="935" dirty="0">
                  <a:solidFill>
                    <a:srgbClr val="002648"/>
                  </a:solidFill>
                </a:rPr>
                <a:t>САЕ </a:t>
              </a:r>
              <a:r>
                <a:rPr lang="ru-RU" sz="935" dirty="0" smtClean="0">
                  <a:solidFill>
                    <a:srgbClr val="002648"/>
                  </a:solidFill>
                </a:rPr>
                <a:t>2015 </a:t>
              </a:r>
              <a:r>
                <a:rPr lang="ru-RU" sz="935" dirty="0">
                  <a:solidFill>
                    <a:srgbClr val="002648"/>
                  </a:solidFill>
                </a:rPr>
                <a:t>г</a:t>
              </a:r>
              <a:r>
                <a:rPr lang="ru-RU" sz="935" dirty="0">
                  <a:solidFill>
                    <a:srgbClr val="005996"/>
                  </a:solidFill>
                </a:rPr>
                <a:t>.</a:t>
              </a:r>
              <a:endParaRPr lang="ru-RU" sz="935" dirty="0">
                <a:solidFill>
                  <a:srgbClr val="005996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427127" y="794667"/>
            <a:ext cx="4436434" cy="3730804"/>
            <a:chOff x="390221" y="1133325"/>
            <a:chExt cx="4436434" cy="3730804"/>
          </a:xfrm>
        </p:grpSpPr>
        <p:sp>
          <p:nvSpPr>
            <p:cNvPr id="70" name="Прямоугольник 69"/>
            <p:cNvSpPr/>
            <p:nvPr userDrawn="1"/>
          </p:nvSpPr>
          <p:spPr>
            <a:xfrm>
              <a:off x="404812" y="1133325"/>
              <a:ext cx="2027491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40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Публикации в W</a:t>
              </a:r>
              <a:r>
                <a:rPr lang="en-US" sz="1403" dirty="0" err="1" smtClean="0">
                  <a:solidFill>
                    <a:srgbClr val="002648"/>
                  </a:solidFill>
                </a:rPr>
                <a:t>oS</a:t>
              </a:r>
              <a:r>
                <a:rPr lang="ru-RU" sz="1403" dirty="0" smtClean="0">
                  <a:solidFill>
                    <a:srgbClr val="002648"/>
                  </a:solidFill>
                </a:rPr>
                <a:t> на 1 НПР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sp>
          <p:nvSpPr>
            <p:cNvPr id="71" name="Прямоугольник 70"/>
            <p:cNvSpPr/>
            <p:nvPr userDrawn="1"/>
          </p:nvSpPr>
          <p:spPr>
            <a:xfrm>
              <a:off x="413374" y="1580917"/>
              <a:ext cx="2209708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75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Публикации в Scopus на 1 НПР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72" name="Прямая соединительная линия 71"/>
            <p:cNvCxnSpPr/>
            <p:nvPr userDrawn="1"/>
          </p:nvCxnSpPr>
          <p:spPr>
            <a:xfrm>
              <a:off x="2623081" y="1707691"/>
              <a:ext cx="609166" cy="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Прямоугольник 72"/>
            <p:cNvSpPr/>
            <p:nvPr userDrawn="1"/>
          </p:nvSpPr>
          <p:spPr>
            <a:xfrm>
              <a:off x="431945" y="3416572"/>
              <a:ext cx="986612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40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Иностранные студенты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74" name="Прямая соединительная линия 73"/>
            <p:cNvCxnSpPr/>
            <p:nvPr userDrawn="1"/>
          </p:nvCxnSpPr>
          <p:spPr>
            <a:xfrm>
              <a:off x="1678771" y="2388872"/>
              <a:ext cx="475939" cy="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Прямоугольник 74"/>
            <p:cNvSpPr/>
            <p:nvPr userDrawn="1"/>
          </p:nvSpPr>
          <p:spPr>
            <a:xfrm>
              <a:off x="390221" y="1971041"/>
              <a:ext cx="1442920" cy="83566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40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НПР со степенью </a:t>
              </a:r>
              <a:r>
                <a:rPr lang="en-US" sz="1403" dirty="0" smtClean="0">
                  <a:solidFill>
                    <a:srgbClr val="002648"/>
                  </a:solidFill>
                </a:rPr>
                <a:t>PhD</a:t>
              </a:r>
              <a:r>
                <a:rPr lang="ru-RU" sz="1403" dirty="0" smtClean="0">
                  <a:solidFill>
                    <a:srgbClr val="002648"/>
                  </a:solidFill>
                </a:rPr>
                <a:t> зарубежных университетов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76" name="Прямая соединительная линия 75"/>
            <p:cNvCxnSpPr/>
            <p:nvPr userDrawn="1"/>
          </p:nvCxnSpPr>
          <p:spPr>
            <a:xfrm>
              <a:off x="1477578" y="3645000"/>
              <a:ext cx="711126" cy="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Прямоугольник 76"/>
            <p:cNvSpPr/>
            <p:nvPr userDrawn="1"/>
          </p:nvSpPr>
          <p:spPr>
            <a:xfrm>
              <a:off x="418279" y="4173048"/>
              <a:ext cx="2118599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75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Цитирование в W</a:t>
              </a:r>
              <a:r>
                <a:rPr lang="en-US" sz="1403" dirty="0" err="1" smtClean="0">
                  <a:solidFill>
                    <a:srgbClr val="002648"/>
                  </a:solidFill>
                </a:rPr>
                <a:t>oS</a:t>
              </a:r>
              <a:r>
                <a:rPr lang="ru-RU" sz="1403" dirty="0" smtClean="0">
                  <a:solidFill>
                    <a:srgbClr val="002648"/>
                  </a:solidFill>
                </a:rPr>
                <a:t> на </a:t>
              </a:r>
              <a:r>
                <a:rPr lang="en-US" sz="1403" dirty="0" smtClean="0">
                  <a:solidFill>
                    <a:srgbClr val="002648"/>
                  </a:solidFill>
                </a:rPr>
                <a:t>1</a:t>
              </a:r>
              <a:r>
                <a:rPr lang="ru-RU" sz="1403" dirty="0" smtClean="0">
                  <a:solidFill>
                    <a:srgbClr val="002648"/>
                  </a:solidFill>
                </a:rPr>
                <a:t> НПР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78" name="Прямая соединительная линия 77"/>
            <p:cNvCxnSpPr/>
            <p:nvPr userDrawn="1"/>
          </p:nvCxnSpPr>
          <p:spPr>
            <a:xfrm>
              <a:off x="2536878" y="4299822"/>
              <a:ext cx="662092" cy="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Прямоугольник 78"/>
            <p:cNvSpPr/>
            <p:nvPr userDrawn="1"/>
          </p:nvSpPr>
          <p:spPr>
            <a:xfrm>
              <a:off x="413374" y="4610581"/>
              <a:ext cx="2627964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75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Цитирование в Scopus на </a:t>
              </a:r>
              <a:r>
                <a:rPr lang="en-US" sz="1403" dirty="0" smtClean="0">
                  <a:solidFill>
                    <a:srgbClr val="002648"/>
                  </a:solidFill>
                </a:rPr>
                <a:t>1</a:t>
              </a:r>
              <a:r>
                <a:rPr lang="ru-RU" sz="1403" dirty="0" smtClean="0">
                  <a:solidFill>
                    <a:srgbClr val="002648"/>
                  </a:solidFill>
                </a:rPr>
                <a:t> НПР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80" name="Прямая соединительная линия 79"/>
            <p:cNvCxnSpPr/>
            <p:nvPr userDrawn="1"/>
          </p:nvCxnSpPr>
          <p:spPr>
            <a:xfrm>
              <a:off x="4810343" y="3858840"/>
              <a:ext cx="0" cy="85752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oval" w="sm" len="sm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 userDrawn="1"/>
          </p:nvCxnSpPr>
          <p:spPr>
            <a:xfrm>
              <a:off x="4809564" y="1261669"/>
              <a:ext cx="0" cy="85752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 userDrawn="1"/>
          </p:nvCxnSpPr>
          <p:spPr>
            <a:xfrm>
              <a:off x="2432303" y="1260100"/>
              <a:ext cx="2377261" cy="1569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 userDrawn="1"/>
          </p:nvCxnSpPr>
          <p:spPr>
            <a:xfrm>
              <a:off x="3041338" y="4737356"/>
              <a:ext cx="1785317" cy="4859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Прямая соединительная линия 50"/>
          <p:cNvCxnSpPr/>
          <p:nvPr/>
        </p:nvCxnSpPr>
        <p:spPr>
          <a:xfrm>
            <a:off x="394006" y="5206042"/>
            <a:ext cx="10077144" cy="0"/>
          </a:xfrm>
          <a:prstGeom prst="line">
            <a:avLst/>
          </a:prstGeom>
          <a:ln cap="flat">
            <a:solidFill>
              <a:srgbClr val="A3192F"/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4287683" y="5026275"/>
            <a:ext cx="1713535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ru-RU" sz="1400" b="1" dirty="0" smtClean="0">
                <a:solidFill>
                  <a:srgbClr val="A3192F"/>
                </a:solidFill>
              </a:rPr>
              <a:t>Вклад в рейтинги</a:t>
            </a:r>
            <a:endParaRPr lang="ru-RU" sz="1400" b="1" dirty="0">
              <a:solidFill>
                <a:srgbClr val="A3192F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6180517" y="5502415"/>
            <a:ext cx="1987498" cy="486031"/>
          </a:xfrm>
          <a:prstGeom prst="rect">
            <a:avLst/>
          </a:prstGeom>
          <a:solidFill>
            <a:schemeClr val="bg1"/>
          </a:solidFill>
          <a:ln w="25400">
            <a:solidFill>
              <a:srgbClr val="A3192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cs typeface="Aharoni" panose="02010803020104030203" pitchFamily="2" charset="-79"/>
              </a:rPr>
              <a:t>Education</a:t>
            </a:r>
          </a:p>
          <a:p>
            <a:pPr algn="ctr"/>
            <a:r>
              <a:rPr lang="en-US" sz="1200" dirty="0" smtClean="0">
                <a:solidFill>
                  <a:srgbClr val="C00000"/>
                </a:solidFill>
                <a:cs typeface="Aharoni" panose="02010803020104030203" pitchFamily="2" charset="-79"/>
              </a:rPr>
              <a:t>– QS –</a:t>
            </a:r>
            <a:r>
              <a:rPr lang="ru-RU" sz="1200" dirty="0" smtClean="0">
                <a:solidFill>
                  <a:srgbClr val="C00000"/>
                </a:solidFill>
                <a:cs typeface="Aharoni" panose="02010803020104030203" pitchFamily="2" charset="-79"/>
              </a:rPr>
              <a:t> (251-300)</a:t>
            </a:r>
            <a:endParaRPr lang="ru-RU" sz="1200" dirty="0">
              <a:solidFill>
                <a:srgbClr val="C00000"/>
              </a:solidFill>
              <a:cs typeface="Aharoni" panose="02010803020104030203" pitchFamily="2" charset="-79"/>
            </a:endParaRPr>
          </a:p>
        </p:txBody>
      </p:sp>
      <p:graphicFrame>
        <p:nvGraphicFramePr>
          <p:cNvPr id="120" name="Таблица 119"/>
          <p:cNvGraphicFramePr>
            <a:graphicFrameLocks noGrp="1"/>
          </p:cNvGraphicFramePr>
          <p:nvPr>
            <p:extLst/>
          </p:nvPr>
        </p:nvGraphicFramePr>
        <p:xfrm>
          <a:off x="5672138" y="843676"/>
          <a:ext cx="4799012" cy="4279202"/>
        </p:xfrm>
        <a:graphic>
          <a:graphicData uri="http://schemas.openxmlformats.org/drawingml/2006/table">
            <a:tbl>
              <a:tblPr firstRow="1" bandRow="1"/>
              <a:tblGrid>
                <a:gridCol w="4799012"/>
              </a:tblGrid>
              <a:tr h="396545">
                <a:tc>
                  <a:txBody>
                    <a:bodyPr/>
                    <a:lstStyle>
                      <a:lvl1pPr marL="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380985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76197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14295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52393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190492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28590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2666893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047878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380985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648"/>
                          </a:solidFill>
                          <a:ea typeface="ＭＳ Ｐゴシック"/>
                        </a:rPr>
                        <a:t>НАУЧНЫЕ</a:t>
                      </a:r>
                      <a:r>
                        <a:rPr lang="ru-RU" sz="1600" baseline="0" dirty="0" smtClean="0">
                          <a:solidFill>
                            <a:srgbClr val="002648"/>
                          </a:solidFill>
                          <a:ea typeface="ＭＳ Ｐゴシック"/>
                        </a:rPr>
                        <a:t> И ОБРАЗОВАТЕЛЬНЫЕ ПРОЕКТЫ 2017-2020</a:t>
                      </a:r>
                      <a:endParaRPr lang="ru-RU" sz="1600" dirty="0" smtClean="0">
                        <a:solidFill>
                          <a:srgbClr val="002648"/>
                        </a:solidFill>
                        <a:ea typeface="ＭＳ Ｐゴシック"/>
                      </a:endParaRPr>
                    </a:p>
                  </a:txBody>
                  <a:tcPr marL="126244" marR="0" marT="0" marB="0" anchor="ctr">
                    <a:lnL w="762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4924">
                <a:tc>
                  <a:txBody>
                    <a:bodyPr/>
                    <a:lstStyle>
                      <a:lvl1pPr marL="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380985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76197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14295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52393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190492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28590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2666893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047878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Исследования по глобальной</a:t>
                      </a:r>
                      <a:r>
                        <a:rPr lang="ru-RU" sz="1200" b="0" baseline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 проблематике:</a:t>
                      </a:r>
                    </a:p>
                    <a:p>
                      <a:pPr marL="285750" marR="0" lvl="0" indent="-28575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Arial Narrow"/>
                          <a:ea typeface=""/>
                          <a:cs typeface=""/>
                        </a:rPr>
                        <a:t>Образовательные и трудовые траектории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baseline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Оценка качества  образования и эффективности систем образования</a:t>
                      </a:r>
                      <a:endParaRPr lang="en-US" sz="1200" b="0" baseline="0" dirty="0" smtClean="0">
                        <a:solidFill>
                          <a:srgbClr val="002648"/>
                        </a:solidFill>
                        <a:latin typeface="+mn-lt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baseline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Российско-китайский диалог образовательных стратегий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baseline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Современное детство, среды образования и развития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baseline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Формирование и оценка навыков </a:t>
                      </a:r>
                      <a:r>
                        <a:rPr lang="en-US" sz="1200" b="0" baseline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XXI </a:t>
                      </a:r>
                      <a:r>
                        <a:rPr lang="ru-RU" sz="1200" b="0" baseline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века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baseline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Исследования академической профессии и студенческого опыта</a:t>
                      </a:r>
                    </a:p>
                    <a:p>
                      <a:pPr>
                        <a:lnSpc>
                          <a:spcPct val="100000"/>
                        </a:lnSpc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Arial Narrow"/>
                          <a:ea typeface=""/>
                          <a:cs typeface=""/>
                        </a:rPr>
                        <a:t>совместно</a:t>
                      </a: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Arial Narrow"/>
                          <a:ea typeface=""/>
                          <a:cs typeface=""/>
                        </a:rPr>
                        <a:t> со Стэнфордом, Йельским университетом, Калифорнийским университетом в Беркли, Бостонским колледжем,  </a:t>
                      </a:r>
                      <a:r>
                        <a:rPr lang="ru-RU" sz="1200" b="0" kern="1200" baseline="0" dirty="0" err="1" smtClean="0">
                          <a:solidFill>
                            <a:srgbClr val="002648"/>
                          </a:solidFill>
                          <a:latin typeface="Arial Narrow"/>
                          <a:ea typeface=""/>
                          <a:cs typeface=""/>
                        </a:rPr>
                        <a:t>Мельбурнским</a:t>
                      </a: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Arial Narrow"/>
                          <a:ea typeface=""/>
                          <a:cs typeface=""/>
                        </a:rPr>
                        <a:t> университетом, Университетом </a:t>
                      </a:r>
                      <a:r>
                        <a:rPr lang="ru-RU" sz="1200" b="0" kern="1200" baseline="0" dirty="0" err="1" smtClean="0">
                          <a:solidFill>
                            <a:srgbClr val="002648"/>
                          </a:solidFill>
                          <a:latin typeface="Arial Narrow"/>
                          <a:ea typeface=""/>
                          <a:cs typeface=""/>
                        </a:rPr>
                        <a:t>Цинхуа</a:t>
                      </a: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Arial Narrow"/>
                          <a:ea typeface=""/>
                          <a:cs typeface=""/>
                        </a:rPr>
                        <a:t>, Хельсинским университетом</a:t>
                      </a:r>
                      <a:endParaRPr lang="ru-RU" sz="1200" b="0" kern="1200" baseline="0" dirty="0" smtClean="0">
                        <a:solidFill>
                          <a:srgbClr val="002648"/>
                        </a:solidFill>
                        <a:latin typeface="+mn-lt"/>
                        <a:ea typeface=""/>
                        <a:cs typeface=""/>
                      </a:endParaRPr>
                    </a:p>
                  </a:txBody>
                  <a:tcPr marL="42081" marR="42081" marT="42081" marB="42081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19503">
                <a:tc>
                  <a:txBody>
                    <a:bodyPr/>
                    <a:lstStyle>
                      <a:lvl1pPr marL="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380985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76197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14295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52393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190492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28590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2666893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047878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 marL="0" algn="l" defTabSz="380985" rtl="0" eaLnBrk="1" latinLnBrk="0" hangingPunct="1">
                        <a:lnSpc>
                          <a:spcPct val="100000"/>
                        </a:lnSpc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Экспертная деятельность в интересах России: </a:t>
                      </a: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Разработка</a:t>
                      </a: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 стратегии развития человеческого капитала до 2030 г.</a:t>
                      </a: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Сопровождение приоритетных проектов Правительства РФ </a:t>
                      </a:r>
                      <a:endParaRPr lang="ru-RU" sz="1200" b="0" kern="1200" dirty="0" smtClean="0">
                        <a:solidFill>
                          <a:srgbClr val="002648"/>
                        </a:solidFill>
                        <a:latin typeface="+mn-lt"/>
                        <a:ea typeface=""/>
                        <a:cs typeface=""/>
                      </a:endParaRP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Консалтинговая поддержка вузов России</a:t>
                      </a: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 в области образовательных  технологий и стратегий развития</a:t>
                      </a:r>
                      <a:endParaRPr lang="ru-RU" sz="1200" b="0" kern="1200" dirty="0" smtClean="0">
                        <a:solidFill>
                          <a:srgbClr val="002648"/>
                        </a:solidFill>
                        <a:latin typeface="+mn-lt"/>
                        <a:ea typeface=""/>
                        <a:cs typeface=""/>
                      </a:endParaRPr>
                    </a:p>
                  </a:txBody>
                  <a:tcPr marL="42081" marR="42081" marT="42081" marB="42081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8230">
                <a:tc>
                  <a:txBody>
                    <a:bodyPr/>
                    <a:lstStyle/>
                    <a:p>
                      <a:pPr marL="0" marR="0" lvl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Образовательные инновации:</a:t>
                      </a:r>
                      <a:endParaRPr lang="ru-RU" sz="1200" b="0" kern="1200" dirty="0" smtClean="0">
                        <a:solidFill>
                          <a:srgbClr val="002648"/>
                        </a:solidFill>
                        <a:latin typeface="+mn-lt"/>
                        <a:ea typeface=""/>
                        <a:cs typeface=""/>
                      </a:endParaRP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Единый</a:t>
                      </a: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 образовательный трек «магистратура-аспирантура»</a:t>
                      </a: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Ранний прием на магистерские программы</a:t>
                      </a: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Интеграция </a:t>
                      </a:r>
                      <a:r>
                        <a:rPr lang="en-US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MOOCs </a:t>
                      </a: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в процесс  обучения</a:t>
                      </a:r>
                      <a:endParaRPr lang="ru-RU" sz="1200" b="0" dirty="0" smtClean="0">
                        <a:solidFill>
                          <a:srgbClr val="002648"/>
                        </a:solidFill>
                        <a:latin typeface="+mn-lt"/>
                      </a:endParaRPr>
                    </a:p>
                  </a:txBody>
                  <a:tcPr marL="42081" marR="42081" marT="42081" marB="42081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" name="TextBox 89"/>
          <p:cNvSpPr txBox="1"/>
          <p:nvPr/>
        </p:nvSpPr>
        <p:spPr>
          <a:xfrm>
            <a:off x="644398" y="6634235"/>
            <a:ext cx="1841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0985">
              <a:lnSpc>
                <a:spcPts val="1200"/>
              </a:lnSpc>
              <a:defRPr/>
            </a:pPr>
            <a:r>
              <a:rPr lang="ru-RU" sz="1200" dirty="0">
                <a:solidFill>
                  <a:srgbClr val="404040"/>
                </a:solidFill>
              </a:rPr>
              <a:t>бизнес-инкубатор для поддержки студенческих проектов по инновациям </a:t>
            </a:r>
            <a:r>
              <a:rPr lang="ru-RU" sz="1200" dirty="0" smtClean="0">
                <a:solidFill>
                  <a:srgbClr val="404040"/>
                </a:solidFill>
              </a:rPr>
              <a:t/>
            </a:r>
            <a:br>
              <a:rPr lang="ru-RU" sz="1200" dirty="0" smtClean="0">
                <a:solidFill>
                  <a:srgbClr val="404040"/>
                </a:solidFill>
              </a:rPr>
            </a:br>
            <a:r>
              <a:rPr lang="ru-RU" sz="1200" dirty="0" smtClean="0">
                <a:solidFill>
                  <a:srgbClr val="404040"/>
                </a:solidFill>
              </a:rPr>
              <a:t>в </a:t>
            </a:r>
            <a:r>
              <a:rPr lang="ru-RU" sz="1200" dirty="0">
                <a:solidFill>
                  <a:srgbClr val="404040"/>
                </a:solidFill>
              </a:rPr>
              <a:t>области образования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822890" y="6615421"/>
            <a:ext cx="72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002648"/>
                </a:solidFill>
              </a:rPr>
              <a:t>25</a:t>
            </a:r>
            <a:endParaRPr lang="is-IS" sz="3600" b="1" dirty="0">
              <a:solidFill>
                <a:srgbClr val="002648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356096" y="6618565"/>
            <a:ext cx="1280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0985">
              <a:lnSpc>
                <a:spcPts val="1200"/>
              </a:lnSpc>
              <a:defRPr/>
            </a:pPr>
            <a:r>
              <a:rPr lang="ru-RU" sz="1200" dirty="0">
                <a:solidFill>
                  <a:srgbClr val="404040"/>
                </a:solidFill>
              </a:rPr>
              <a:t>студентов, работающих </a:t>
            </a:r>
            <a:r>
              <a:rPr lang="ru-RU" sz="1200" dirty="0" smtClean="0">
                <a:solidFill>
                  <a:srgbClr val="404040"/>
                </a:solidFill>
              </a:rPr>
              <a:t/>
            </a:r>
            <a:br>
              <a:rPr lang="ru-RU" sz="1200" dirty="0" smtClean="0">
                <a:solidFill>
                  <a:srgbClr val="404040"/>
                </a:solidFill>
              </a:rPr>
            </a:br>
            <a:r>
              <a:rPr lang="ru-RU" sz="1200" dirty="0" smtClean="0">
                <a:solidFill>
                  <a:srgbClr val="404040"/>
                </a:solidFill>
              </a:rPr>
              <a:t>по </a:t>
            </a:r>
            <a:r>
              <a:rPr lang="ru-RU" sz="1200" dirty="0">
                <a:solidFill>
                  <a:srgbClr val="404040"/>
                </a:solidFill>
              </a:rPr>
              <a:t>гранту/ научному проекту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8008481" y="6559266"/>
            <a:ext cx="16586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0985">
              <a:lnSpc>
                <a:spcPts val="1200"/>
              </a:lnSpc>
              <a:defRPr/>
            </a:pPr>
            <a:r>
              <a:rPr lang="ru-RU" sz="1200" dirty="0" smtClean="0">
                <a:solidFill>
                  <a:srgbClr val="404040"/>
                </a:solidFill>
              </a:rPr>
              <a:t>специалистов-практиков из ведущих мировых центров участвуют </a:t>
            </a:r>
            <a:br>
              <a:rPr lang="ru-RU" sz="1200" dirty="0" smtClean="0">
                <a:solidFill>
                  <a:srgbClr val="404040"/>
                </a:solidFill>
              </a:rPr>
            </a:br>
            <a:r>
              <a:rPr lang="ru-RU" sz="1200" dirty="0" smtClean="0">
                <a:solidFill>
                  <a:srgbClr val="404040"/>
                </a:solidFill>
              </a:rPr>
              <a:t>в исследовательских проектах</a:t>
            </a:r>
            <a:endParaRPr lang="ru-RU" sz="1200" dirty="0">
              <a:solidFill>
                <a:srgbClr val="404040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3966919" y="5504118"/>
            <a:ext cx="1974198" cy="486000"/>
          </a:xfrm>
          <a:prstGeom prst="rect">
            <a:avLst/>
          </a:prstGeom>
          <a:solidFill>
            <a:schemeClr val="bg1"/>
          </a:solidFill>
          <a:ln w="25400">
            <a:solidFill>
              <a:srgbClr val="0026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>
                <a:solidFill>
                  <a:srgbClr val="002648"/>
                </a:solidFill>
                <a:cs typeface="Aharoni" panose="02010803020104030203" pitchFamily="2" charset="-79"/>
              </a:rPr>
              <a:t>Social </a:t>
            </a:r>
            <a:r>
              <a:rPr lang="en-US" sz="1400" b="1" dirty="0" smtClean="0">
                <a:solidFill>
                  <a:srgbClr val="002648"/>
                </a:solidFill>
                <a:cs typeface="Aharoni" panose="02010803020104030203" pitchFamily="2" charset="-79"/>
              </a:rPr>
              <a:t>Sciences </a:t>
            </a:r>
            <a:endParaRPr lang="en-US" sz="1200" dirty="0" smtClean="0">
              <a:solidFill>
                <a:srgbClr val="002648"/>
              </a:solidFill>
              <a:cs typeface="Aharoni" panose="02010803020104030203" pitchFamily="2" charset="-79"/>
            </a:endParaRPr>
          </a:p>
          <a:p>
            <a:pPr algn="ctr"/>
            <a:r>
              <a:rPr lang="en-US" sz="1200" dirty="0" smtClean="0">
                <a:solidFill>
                  <a:srgbClr val="002648"/>
                </a:solidFill>
                <a:cs typeface="Aharoni" panose="02010803020104030203" pitchFamily="2" charset="-79"/>
              </a:rPr>
              <a:t>– THE –</a:t>
            </a:r>
            <a:r>
              <a:rPr lang="ru-RU" sz="1200" dirty="0" smtClean="0">
                <a:solidFill>
                  <a:srgbClr val="002648"/>
                </a:solidFill>
                <a:cs typeface="Aharoni" panose="02010803020104030203" pitchFamily="2" charset="-79"/>
              </a:rPr>
              <a:t> (176-200)</a:t>
            </a:r>
            <a:endParaRPr lang="ru-RU" sz="1200" dirty="0">
              <a:solidFill>
                <a:srgbClr val="002648"/>
              </a:solidFill>
              <a:cs typeface="Aharoni" panose="02010803020104030203" pitchFamily="2" charset="-79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322866" y="5502415"/>
            <a:ext cx="2342875" cy="484116"/>
          </a:xfrm>
          <a:prstGeom prst="rect">
            <a:avLst/>
          </a:prstGeom>
          <a:solidFill>
            <a:srgbClr val="002648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cs typeface="Aharoni" panose="02010803020104030203" pitchFamily="2" charset="-79"/>
              </a:rPr>
              <a:t>Social Sciences </a:t>
            </a:r>
            <a:r>
              <a:rPr lang="en-US" sz="14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&amp; Management </a:t>
            </a:r>
            <a:endParaRPr lang="en-US" sz="1400" b="1" dirty="0">
              <a:solidFill>
                <a:schemeClr val="bg1"/>
              </a:solidFill>
              <a:cs typeface="Aharoni" panose="02010803020104030203" pitchFamily="2" charset="-79"/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– QS – (73)</a:t>
            </a:r>
            <a:endParaRPr lang="ru-RU" sz="1200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9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660190" y="7046966"/>
            <a:ext cx="2494016" cy="402652"/>
          </a:xfrm>
        </p:spPr>
        <p:txBody>
          <a:bodyPr/>
          <a:lstStyle/>
          <a:p>
            <a:r>
              <a:rPr lang="ru-RU" dirty="0" smtClean="0"/>
              <a:t>65</a:t>
            </a:r>
            <a:endParaRPr lang="ru-RU" dirty="0"/>
          </a:p>
        </p:txBody>
      </p:sp>
      <p:graphicFrame>
        <p:nvGraphicFramePr>
          <p:cNvPr id="93" name="Диаграмма 92"/>
          <p:cNvGraphicFramePr>
            <a:graphicFrameLocks/>
          </p:cNvGraphicFramePr>
          <p:nvPr>
            <p:extLst/>
          </p:nvPr>
        </p:nvGraphicFramePr>
        <p:xfrm>
          <a:off x="1550078" y="646552"/>
          <a:ext cx="4273401" cy="4096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2" name="Группа 91"/>
          <p:cNvGrpSpPr/>
          <p:nvPr/>
        </p:nvGrpSpPr>
        <p:grpSpPr>
          <a:xfrm>
            <a:off x="8712284" y="5205903"/>
            <a:ext cx="1591334" cy="966499"/>
            <a:chOff x="8819112" y="5205903"/>
            <a:chExt cx="1591334" cy="966499"/>
          </a:xfrm>
        </p:grpSpPr>
        <p:sp>
          <p:nvSpPr>
            <p:cNvPr id="100" name="TextBox 99"/>
            <p:cNvSpPr txBox="1"/>
            <p:nvPr/>
          </p:nvSpPr>
          <p:spPr>
            <a:xfrm>
              <a:off x="8828534" y="5638191"/>
              <a:ext cx="116750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rgbClr val="002648"/>
                  </a:solidFill>
                </a:rPr>
                <a:t>Достигнут -</a:t>
              </a:r>
              <a:endParaRPr lang="ru-RU" sz="1000" dirty="0">
                <a:solidFill>
                  <a:srgbClr val="002648"/>
                </a:solidFill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9899024" y="5656555"/>
              <a:ext cx="168325" cy="168324"/>
            </a:xfrm>
            <a:prstGeom prst="rect">
              <a:avLst/>
            </a:prstGeom>
            <a:solidFill>
              <a:srgbClr val="A3192F"/>
            </a:solidFill>
            <a:ln>
              <a:solidFill>
                <a:srgbClr val="A3192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10135293" y="5661653"/>
              <a:ext cx="168325" cy="168324"/>
            </a:xfrm>
            <a:prstGeom prst="rect">
              <a:avLst/>
            </a:prstGeom>
            <a:solidFill>
              <a:srgbClr val="002648"/>
            </a:solidFill>
            <a:ln>
              <a:solidFill>
                <a:srgbClr val="00264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10135293" y="5980043"/>
              <a:ext cx="168325" cy="168324"/>
            </a:xfrm>
            <a:prstGeom prst="rect">
              <a:avLst/>
            </a:prstGeom>
            <a:noFill/>
            <a:ln w="25400">
              <a:solidFill>
                <a:srgbClr val="00264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9897677" y="5980043"/>
              <a:ext cx="168325" cy="168324"/>
            </a:xfrm>
            <a:prstGeom prst="rect">
              <a:avLst/>
            </a:prstGeom>
            <a:noFill/>
            <a:ln w="25400">
              <a:solidFill>
                <a:srgbClr val="A3192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8819112" y="5205903"/>
              <a:ext cx="91518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>
                  <a:solidFill>
                    <a:srgbClr val="002648"/>
                  </a:solidFill>
                </a:rPr>
                <a:t>План 2020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9802965" y="5268812"/>
              <a:ext cx="378754" cy="380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35" dirty="0" smtClean="0">
                  <a:solidFill>
                    <a:srgbClr val="002648"/>
                  </a:solidFill>
                </a:rPr>
                <a:t>Top 200</a:t>
              </a:r>
              <a:endParaRPr lang="ru-RU" sz="935" dirty="0">
                <a:solidFill>
                  <a:srgbClr val="002648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0031692" y="5268929"/>
              <a:ext cx="378754" cy="380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35" dirty="0" smtClean="0">
                  <a:solidFill>
                    <a:srgbClr val="002648"/>
                  </a:solidFill>
                </a:rPr>
                <a:t>Top 100</a:t>
              </a:r>
              <a:endParaRPr lang="ru-RU" sz="935" dirty="0">
                <a:solidFill>
                  <a:srgbClr val="002648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8819112" y="5926181"/>
              <a:ext cx="10652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rgbClr val="002648"/>
                  </a:solidFill>
                </a:rPr>
                <a:t>Будет достигнут-</a:t>
              </a:r>
              <a:endParaRPr lang="ru-RU" sz="1000" dirty="0">
                <a:solidFill>
                  <a:srgbClr val="00264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607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Прямая соединительная линия 79"/>
          <p:cNvCxnSpPr/>
          <p:nvPr/>
        </p:nvCxnSpPr>
        <p:spPr>
          <a:xfrm>
            <a:off x="424767" y="6358752"/>
            <a:ext cx="10077144" cy="0"/>
          </a:xfrm>
          <a:prstGeom prst="line">
            <a:avLst/>
          </a:prstGeom>
          <a:ln cap="flat">
            <a:solidFill>
              <a:srgbClr val="A3192F"/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404813" y="110763"/>
            <a:ext cx="10088562" cy="59683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ru-RU" sz="2400" b="1" dirty="0" smtClean="0">
                <a:solidFill>
                  <a:srgbClr val="002648"/>
                </a:solidFill>
              </a:rPr>
              <a:t>САЕ «УРБАНИСТИКА </a:t>
            </a:r>
            <a:r>
              <a:rPr lang="ru-RU" sz="2400" b="1" dirty="0">
                <a:solidFill>
                  <a:srgbClr val="002648"/>
                </a:solidFill>
              </a:rPr>
              <a:t>И ТРАНСПОРТНАЯ ПОЛИТИКА В ЦИФРОВУЮ </a:t>
            </a:r>
            <a:r>
              <a:rPr lang="ru-RU" sz="2400" b="1" dirty="0" smtClean="0">
                <a:solidFill>
                  <a:srgbClr val="002648"/>
                </a:solidFill>
              </a:rPr>
              <a:t>ЭПОХУ»</a:t>
            </a:r>
            <a:endParaRPr lang="ru-RU" sz="2400" b="1" dirty="0">
              <a:solidFill>
                <a:srgbClr val="002648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458771" y="4636978"/>
            <a:ext cx="168325" cy="168325"/>
          </a:xfrm>
          <a:prstGeom prst="rect">
            <a:avLst/>
          </a:prstGeom>
          <a:solidFill>
            <a:srgbClr val="A3192F"/>
          </a:solidFill>
          <a:ln>
            <a:solidFill>
              <a:srgbClr val="A3192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421" fontAlgn="base">
              <a:spcBef>
                <a:spcPct val="0"/>
              </a:spcBef>
              <a:spcAft>
                <a:spcPct val="0"/>
              </a:spcAft>
            </a:pPr>
            <a:endParaRPr lang="ru-RU" sz="2104">
              <a:solidFill>
                <a:prstClr val="white"/>
              </a:solidFill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2677395" y="4654140"/>
            <a:ext cx="1272857" cy="1502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081" tIns="0" rIns="0" bIns="0" rtlCol="0" anchor="ctr"/>
          <a:lstStyle/>
          <a:p>
            <a:pPr defTabSz="534421" fontAlgn="b">
              <a:spcBef>
                <a:spcPct val="0"/>
              </a:spcBef>
              <a:spcAft>
                <a:spcPct val="0"/>
              </a:spcAft>
            </a:pPr>
            <a:r>
              <a:rPr lang="ru-RU" sz="935" dirty="0">
                <a:solidFill>
                  <a:srgbClr val="002648"/>
                </a:solidFill>
              </a:rPr>
              <a:t>САЕ </a:t>
            </a:r>
            <a:r>
              <a:rPr lang="ru-RU" sz="935" dirty="0" smtClean="0">
                <a:solidFill>
                  <a:srgbClr val="002648"/>
                </a:solidFill>
              </a:rPr>
              <a:t>2015 </a:t>
            </a:r>
            <a:r>
              <a:rPr lang="ru-RU" sz="935" dirty="0">
                <a:solidFill>
                  <a:srgbClr val="002648"/>
                </a:solidFill>
              </a:rPr>
              <a:t>г.</a:t>
            </a:r>
            <a:endParaRPr lang="ru-RU" sz="935" dirty="0">
              <a:solidFill>
                <a:srgbClr val="002648"/>
              </a:solidFill>
              <a:latin typeface="Calibri" panose="020F0502020204030204" pitchFamily="34" charset="0"/>
            </a:endParaRPr>
          </a:p>
        </p:txBody>
      </p:sp>
      <p:grpSp>
        <p:nvGrpSpPr>
          <p:cNvPr id="53" name="Группа 52"/>
          <p:cNvGrpSpPr/>
          <p:nvPr/>
        </p:nvGrpSpPr>
        <p:grpSpPr>
          <a:xfrm>
            <a:off x="697042" y="4626914"/>
            <a:ext cx="2270842" cy="168342"/>
            <a:chOff x="690554" y="4813171"/>
            <a:chExt cx="2270842" cy="168342"/>
          </a:xfrm>
        </p:grpSpPr>
        <p:grpSp>
          <p:nvGrpSpPr>
            <p:cNvPr id="54" name="Группа 53"/>
            <p:cNvGrpSpPr/>
            <p:nvPr/>
          </p:nvGrpSpPr>
          <p:grpSpPr>
            <a:xfrm>
              <a:off x="690554" y="4813171"/>
              <a:ext cx="1940254" cy="168324"/>
              <a:chOff x="458750" y="4513693"/>
              <a:chExt cx="1659864" cy="144000"/>
            </a:xfrm>
          </p:grpSpPr>
          <p:sp>
            <p:nvSpPr>
              <p:cNvPr id="57" name="Прямоугольник 56"/>
              <p:cNvSpPr/>
              <p:nvPr/>
            </p:nvSpPr>
            <p:spPr>
              <a:xfrm>
                <a:off x="458750" y="4529139"/>
                <a:ext cx="1088914" cy="12854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2081" tIns="0" rIns="0" bIns="0" rtlCol="0" anchor="ctr"/>
              <a:lstStyle/>
              <a:p>
                <a:pPr defTabSz="534421" fontAlgn="b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935" dirty="0">
                    <a:solidFill>
                      <a:srgbClr val="002648"/>
                    </a:solidFill>
                  </a:rPr>
                  <a:t>САЕ 2020 г.</a:t>
                </a:r>
                <a:endParaRPr lang="ru-RU" sz="935" dirty="0">
                  <a:solidFill>
                    <a:srgbClr val="002648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8" name="Прямоугольник 57"/>
              <p:cNvSpPr/>
              <p:nvPr/>
            </p:nvSpPr>
            <p:spPr>
              <a:xfrm>
                <a:off x="1974614" y="4513693"/>
                <a:ext cx="144000" cy="144000"/>
              </a:xfrm>
              <a:prstGeom prst="rect">
                <a:avLst/>
              </a:prstGeom>
              <a:noFill/>
              <a:ln w="25400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34421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104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5" name="Прямоугольник 54"/>
            <p:cNvSpPr/>
            <p:nvPr/>
          </p:nvSpPr>
          <p:spPr>
            <a:xfrm>
              <a:off x="1470032" y="4813177"/>
              <a:ext cx="168325" cy="168336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002648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1636" dirty="0" err="1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1688539" y="4829299"/>
              <a:ext cx="1272857" cy="1502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2081" tIns="0" rIns="0" bIns="0" rtlCol="0" anchor="ctr"/>
            <a:lstStyle/>
            <a:p>
              <a:pPr defTabSz="534421" fontAlgn="b">
                <a:spcBef>
                  <a:spcPct val="0"/>
                </a:spcBef>
                <a:spcAft>
                  <a:spcPct val="0"/>
                </a:spcAft>
              </a:pPr>
              <a:r>
                <a:rPr lang="ru-RU" sz="935" dirty="0">
                  <a:solidFill>
                    <a:srgbClr val="002648"/>
                  </a:solidFill>
                </a:rPr>
                <a:t>САЕ </a:t>
              </a:r>
              <a:r>
                <a:rPr lang="ru-RU" sz="935" dirty="0" smtClean="0">
                  <a:solidFill>
                    <a:srgbClr val="002648"/>
                  </a:solidFill>
                </a:rPr>
                <a:t>2017 </a:t>
              </a:r>
              <a:r>
                <a:rPr lang="ru-RU" sz="935" dirty="0">
                  <a:solidFill>
                    <a:srgbClr val="002648"/>
                  </a:solidFill>
                </a:rPr>
                <a:t>г.</a:t>
              </a:r>
              <a:endParaRPr lang="ru-RU" sz="935" dirty="0">
                <a:solidFill>
                  <a:srgbClr val="002648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396709" y="745900"/>
            <a:ext cx="4436434" cy="3730804"/>
            <a:chOff x="390221" y="1133325"/>
            <a:chExt cx="4436434" cy="3730804"/>
          </a:xfrm>
        </p:grpSpPr>
        <p:sp>
          <p:nvSpPr>
            <p:cNvPr id="60" name="Прямоугольник 59"/>
            <p:cNvSpPr/>
            <p:nvPr userDrawn="1"/>
          </p:nvSpPr>
          <p:spPr>
            <a:xfrm>
              <a:off x="404812" y="1133325"/>
              <a:ext cx="2027491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40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Публикации в W</a:t>
              </a:r>
              <a:r>
                <a:rPr lang="en-US" sz="1403" dirty="0" err="1" smtClean="0">
                  <a:solidFill>
                    <a:srgbClr val="002648"/>
                  </a:solidFill>
                </a:rPr>
                <a:t>oS</a:t>
              </a:r>
              <a:r>
                <a:rPr lang="ru-RU" sz="1403" dirty="0" smtClean="0">
                  <a:solidFill>
                    <a:srgbClr val="002648"/>
                  </a:solidFill>
                </a:rPr>
                <a:t> на 1 НПР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sp>
          <p:nvSpPr>
            <p:cNvPr id="61" name="Прямоугольник 60"/>
            <p:cNvSpPr/>
            <p:nvPr userDrawn="1"/>
          </p:nvSpPr>
          <p:spPr>
            <a:xfrm>
              <a:off x="413374" y="1580917"/>
              <a:ext cx="2209708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75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Публикации в Scopus на 1 НПР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62" name="Прямая соединительная линия 61"/>
            <p:cNvCxnSpPr/>
            <p:nvPr userDrawn="1"/>
          </p:nvCxnSpPr>
          <p:spPr>
            <a:xfrm>
              <a:off x="2623081" y="1707691"/>
              <a:ext cx="609166" cy="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Прямоугольник 62"/>
            <p:cNvSpPr/>
            <p:nvPr userDrawn="1"/>
          </p:nvSpPr>
          <p:spPr>
            <a:xfrm>
              <a:off x="431945" y="3416572"/>
              <a:ext cx="986612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40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Иностранные студенты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64" name="Прямая соединительная линия 63"/>
            <p:cNvCxnSpPr/>
            <p:nvPr userDrawn="1"/>
          </p:nvCxnSpPr>
          <p:spPr>
            <a:xfrm>
              <a:off x="1678771" y="2388872"/>
              <a:ext cx="475939" cy="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Прямоугольник 64"/>
            <p:cNvSpPr/>
            <p:nvPr userDrawn="1"/>
          </p:nvSpPr>
          <p:spPr>
            <a:xfrm>
              <a:off x="390221" y="1971041"/>
              <a:ext cx="1442920" cy="83566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40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НПР со степенью </a:t>
              </a:r>
              <a:r>
                <a:rPr lang="en-US" sz="1403" dirty="0" smtClean="0">
                  <a:solidFill>
                    <a:srgbClr val="002648"/>
                  </a:solidFill>
                </a:rPr>
                <a:t>PhD</a:t>
              </a:r>
              <a:r>
                <a:rPr lang="ru-RU" sz="1403" dirty="0" smtClean="0">
                  <a:solidFill>
                    <a:srgbClr val="002648"/>
                  </a:solidFill>
                </a:rPr>
                <a:t> зарубежных университетов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66" name="Прямая соединительная линия 65"/>
            <p:cNvCxnSpPr/>
            <p:nvPr userDrawn="1"/>
          </p:nvCxnSpPr>
          <p:spPr>
            <a:xfrm>
              <a:off x="1477578" y="3645000"/>
              <a:ext cx="711126" cy="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Прямоугольник 66"/>
            <p:cNvSpPr/>
            <p:nvPr userDrawn="1"/>
          </p:nvSpPr>
          <p:spPr>
            <a:xfrm>
              <a:off x="418279" y="4173048"/>
              <a:ext cx="2118599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75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Цитирование в W</a:t>
              </a:r>
              <a:r>
                <a:rPr lang="en-US" sz="1403" dirty="0" err="1" smtClean="0">
                  <a:solidFill>
                    <a:srgbClr val="002648"/>
                  </a:solidFill>
                </a:rPr>
                <a:t>oS</a:t>
              </a:r>
              <a:r>
                <a:rPr lang="ru-RU" sz="1403" dirty="0" smtClean="0">
                  <a:solidFill>
                    <a:srgbClr val="002648"/>
                  </a:solidFill>
                </a:rPr>
                <a:t> на </a:t>
              </a:r>
              <a:r>
                <a:rPr lang="en-US" sz="1403" dirty="0" smtClean="0">
                  <a:solidFill>
                    <a:srgbClr val="002648"/>
                  </a:solidFill>
                </a:rPr>
                <a:t>1</a:t>
              </a:r>
              <a:r>
                <a:rPr lang="ru-RU" sz="1403" dirty="0" smtClean="0">
                  <a:solidFill>
                    <a:srgbClr val="002648"/>
                  </a:solidFill>
                </a:rPr>
                <a:t> НПР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68" name="Прямая соединительная линия 67"/>
            <p:cNvCxnSpPr/>
            <p:nvPr userDrawn="1"/>
          </p:nvCxnSpPr>
          <p:spPr>
            <a:xfrm>
              <a:off x="2536878" y="4299822"/>
              <a:ext cx="662092" cy="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Прямоугольник 68"/>
            <p:cNvSpPr/>
            <p:nvPr userDrawn="1"/>
          </p:nvSpPr>
          <p:spPr>
            <a:xfrm>
              <a:off x="413374" y="4610581"/>
              <a:ext cx="2627964" cy="25354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534421" fontAlgn="base">
                <a:lnSpc>
                  <a:spcPts val="175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3" dirty="0" smtClean="0">
                  <a:solidFill>
                    <a:srgbClr val="002648"/>
                  </a:solidFill>
                </a:rPr>
                <a:t>Цитирование в Scopus на </a:t>
              </a:r>
              <a:r>
                <a:rPr lang="en-US" sz="1403" dirty="0" smtClean="0">
                  <a:solidFill>
                    <a:srgbClr val="002648"/>
                  </a:solidFill>
                </a:rPr>
                <a:t>1</a:t>
              </a:r>
              <a:r>
                <a:rPr lang="ru-RU" sz="1403" dirty="0" smtClean="0">
                  <a:solidFill>
                    <a:srgbClr val="002648"/>
                  </a:solidFill>
                </a:rPr>
                <a:t> НПР</a:t>
              </a:r>
              <a:endParaRPr lang="ru-RU" sz="1403" dirty="0">
                <a:solidFill>
                  <a:srgbClr val="002648"/>
                </a:solidFill>
              </a:endParaRPr>
            </a:p>
          </p:txBody>
        </p:sp>
        <p:cxnSp>
          <p:nvCxnSpPr>
            <p:cNvPr id="70" name="Прямая соединительная линия 69"/>
            <p:cNvCxnSpPr/>
            <p:nvPr userDrawn="1"/>
          </p:nvCxnSpPr>
          <p:spPr>
            <a:xfrm>
              <a:off x="4810343" y="3858840"/>
              <a:ext cx="0" cy="85752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oval" w="sm" len="sm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 userDrawn="1"/>
          </p:nvCxnSpPr>
          <p:spPr>
            <a:xfrm>
              <a:off x="4809564" y="1261669"/>
              <a:ext cx="0" cy="857520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oval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 userDrawn="1"/>
          </p:nvCxnSpPr>
          <p:spPr>
            <a:xfrm>
              <a:off x="2432303" y="1260100"/>
              <a:ext cx="2377261" cy="1569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 userDrawn="1"/>
          </p:nvCxnSpPr>
          <p:spPr>
            <a:xfrm>
              <a:off x="3041338" y="4737356"/>
              <a:ext cx="1785317" cy="4859"/>
            </a:xfrm>
            <a:prstGeom prst="line">
              <a:avLst/>
            </a:prstGeom>
            <a:ln w="6350">
              <a:solidFill>
                <a:srgbClr val="002648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0" name="Таблица 99"/>
          <p:cNvGraphicFramePr>
            <a:graphicFrameLocks noGrp="1"/>
          </p:cNvGraphicFramePr>
          <p:nvPr>
            <p:extLst/>
          </p:nvPr>
        </p:nvGraphicFramePr>
        <p:xfrm>
          <a:off x="5701543" y="780945"/>
          <a:ext cx="4769607" cy="3912437"/>
        </p:xfrm>
        <a:graphic>
          <a:graphicData uri="http://schemas.openxmlformats.org/drawingml/2006/table">
            <a:tbl>
              <a:tblPr firstRow="1" bandRow="1"/>
              <a:tblGrid>
                <a:gridCol w="4769607"/>
              </a:tblGrid>
              <a:tr h="440088">
                <a:tc>
                  <a:txBody>
                    <a:bodyPr/>
                    <a:lstStyle>
                      <a:lvl1pPr marL="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380985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76197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14295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52393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190492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28590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2666893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047878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380985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648"/>
                          </a:solidFill>
                          <a:ea typeface="ＭＳ Ｐゴシック"/>
                        </a:rPr>
                        <a:t>НАУЧНЫЕ</a:t>
                      </a:r>
                      <a:r>
                        <a:rPr lang="ru-RU" sz="1600" baseline="0" dirty="0" smtClean="0">
                          <a:solidFill>
                            <a:srgbClr val="002648"/>
                          </a:solidFill>
                          <a:ea typeface="ＭＳ Ｐゴシック"/>
                        </a:rPr>
                        <a:t> И ОБРАЗОВАТЕЛЬНЫЕ ПРОЕКТЫ 2017-2020</a:t>
                      </a:r>
                      <a:endParaRPr lang="ru-RU" sz="1600" dirty="0" smtClean="0">
                        <a:solidFill>
                          <a:srgbClr val="002648"/>
                        </a:solidFill>
                        <a:ea typeface="ＭＳ Ｐゴシック"/>
                      </a:endParaRPr>
                    </a:p>
                  </a:txBody>
                  <a:tcPr marL="126244" marR="0" marT="0" marB="0" anchor="ctr">
                    <a:lnL w="762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87665">
                <a:tc>
                  <a:txBody>
                    <a:bodyPr/>
                    <a:lstStyle>
                      <a:lvl1pPr marL="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380985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76197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14295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52393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190492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28590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2666893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047878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Исследования по глобальной</a:t>
                      </a:r>
                      <a:r>
                        <a:rPr lang="ru-RU" sz="1200" b="0" baseline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 проблематике:</a:t>
                      </a: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Европейская жилищная политика</a:t>
                      </a:r>
                      <a:r>
                        <a:rPr lang="en-US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 (Erasmus+) </a:t>
                      </a: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Интеграция России в международные транспортные коридоры совместно с </a:t>
                      </a:r>
                      <a:r>
                        <a:rPr lang="en-US" sz="1200" b="0" kern="1200" baseline="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Institute for Transport Studies, University of Leeds</a:t>
                      </a:r>
                      <a:endParaRPr lang="ru-RU" sz="1200" b="0" kern="1200" baseline="0" dirty="0" smtClean="0">
                        <a:solidFill>
                          <a:srgbClr val="002648"/>
                        </a:solidFill>
                        <a:latin typeface="+mn-lt"/>
                        <a:ea typeface=""/>
                        <a:cs typeface=""/>
                      </a:endParaRPr>
                    </a:p>
                  </a:txBody>
                  <a:tcPr marL="42081" marR="42081" marT="42081" marB="42081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00328">
                <a:tc>
                  <a:txBody>
                    <a:bodyPr/>
                    <a:lstStyle>
                      <a:lvl1pPr marL="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1pPr>
                      <a:lvl2pPr marL="380985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2pPr>
                      <a:lvl3pPr marL="761970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3pPr>
                      <a:lvl4pPr marL="114295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4pPr>
                      <a:lvl5pPr marL="152393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5pPr>
                      <a:lvl6pPr marL="1904924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6pPr>
                      <a:lvl7pPr marL="2285909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7pPr>
                      <a:lvl8pPr marL="2666893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8pPr>
                      <a:lvl9pPr marL="3047878" algn="l" defTabSz="380985" rtl="0" eaLnBrk="1" latinLnBrk="0" hangingPunct="1">
                        <a:defRPr sz="1500" kern="1200">
                          <a:solidFill>
                            <a:schemeClr val="tx1"/>
                          </a:solidFill>
                          <a:latin typeface="Arial Narrow"/>
                          <a:ea typeface=""/>
                          <a:cs typeface=""/>
                        </a:defRPr>
                      </a:lvl9pPr>
                    </a:lstStyle>
                    <a:p>
                      <a:pPr marL="0" algn="l" defTabSz="380985" rtl="0" eaLnBrk="1" latinLnBrk="0" hangingPunct="1">
                        <a:lnSpc>
                          <a:spcPct val="100000"/>
                        </a:lnSpc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Прикладные проекты в интересах национальной экономики: </a:t>
                      </a: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Потенциал развития </a:t>
                      </a:r>
                      <a:r>
                        <a:rPr lang="ru-RU" sz="1200" b="0" kern="1200" dirty="0" err="1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реновируемых</a:t>
                      </a: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 территорий (Москва)</a:t>
                      </a: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Параметры долгосрочного прогноза развития транспортного комплекса </a:t>
                      </a:r>
                      <a:b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</a:b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на период до 2035 года</a:t>
                      </a:r>
                      <a:endParaRPr lang="en-US" sz="1200" b="0" kern="1200" dirty="0" smtClean="0">
                        <a:solidFill>
                          <a:srgbClr val="002648"/>
                        </a:solidFill>
                        <a:latin typeface="+mn-lt"/>
                        <a:ea typeface=""/>
                        <a:cs typeface=""/>
                      </a:endParaRP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Экспертиза долгосрочной программы развития ОАО «РЖД» до 2025 года</a:t>
                      </a:r>
                    </a:p>
                  </a:txBody>
                  <a:tcPr marL="42081" marR="42081" marT="42081" marB="42081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84356">
                <a:tc>
                  <a:txBody>
                    <a:bodyPr/>
                    <a:lstStyle/>
                    <a:p>
                      <a:pPr marL="0" marR="0" lvl="0" indent="0" algn="l" defTabSz="3809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dirty="0" smtClean="0">
                          <a:solidFill>
                            <a:srgbClr val="002648"/>
                          </a:solidFill>
                          <a:latin typeface="+mn-lt"/>
                        </a:rPr>
                        <a:t>Образовательные инновации:</a:t>
                      </a: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Магистерская программа «</a:t>
                      </a:r>
                      <a:r>
                        <a:rPr lang="en-US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Prototyping Future Cities</a:t>
                      </a: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»</a:t>
                      </a:r>
                      <a:endParaRPr lang="en-US" sz="1200" b="0" kern="1200" dirty="0" smtClean="0">
                        <a:solidFill>
                          <a:srgbClr val="002648"/>
                        </a:solidFill>
                        <a:latin typeface="+mn-lt"/>
                        <a:ea typeface=""/>
                        <a:cs typeface=""/>
                      </a:endParaRP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Международные </a:t>
                      </a:r>
                      <a:r>
                        <a:rPr lang="ru-RU" sz="1200" b="0" kern="1200" dirty="0" err="1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воркшопы</a:t>
                      </a: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 совместно со </a:t>
                      </a:r>
                      <a:r>
                        <a:rPr lang="en-US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School of Architectural Association (London) </a:t>
                      </a: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и </a:t>
                      </a:r>
                      <a:r>
                        <a:rPr lang="en-US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Institute for Advanced Architecture of Catalonia</a:t>
                      </a:r>
                      <a:endParaRPr lang="ru-RU" sz="1200" b="0" kern="1200" dirty="0" smtClean="0">
                        <a:solidFill>
                          <a:srgbClr val="002648"/>
                        </a:solidFill>
                        <a:latin typeface="+mn-lt"/>
                        <a:ea typeface=""/>
                        <a:cs typeface=""/>
                      </a:endParaRP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Англоязычная бакалаврская образовательная программа по </a:t>
                      </a:r>
                      <a:r>
                        <a:rPr lang="ru-RU" sz="1200" b="0" kern="1200" dirty="0" err="1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урбанистике</a:t>
                      </a:r>
                      <a:endParaRPr lang="ru-RU" sz="1200" b="0" kern="1200" dirty="0" smtClean="0">
                        <a:solidFill>
                          <a:srgbClr val="002648"/>
                        </a:solidFill>
                        <a:latin typeface="+mn-lt"/>
                        <a:ea typeface=""/>
                        <a:cs typeface=""/>
                      </a:endParaRPr>
                    </a:p>
                    <a:p>
                      <a:pPr marL="285750" indent="-285750" algn="l" defTabSz="380985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Магистерская  образовательная программа по городскому транспортному планированию (</a:t>
                      </a:r>
                      <a:r>
                        <a:rPr lang="en-US" sz="1200" b="0" kern="1200" dirty="0" smtClean="0">
                          <a:solidFill>
                            <a:srgbClr val="002648"/>
                          </a:solidFill>
                          <a:latin typeface="+mn-lt"/>
                          <a:ea typeface=""/>
                          <a:cs typeface=""/>
                        </a:rPr>
                        <a:t>ITS, University of Leeds)</a:t>
                      </a:r>
                      <a:endParaRPr lang="ru-RU" sz="1200" b="0" kern="1200" dirty="0">
                        <a:solidFill>
                          <a:srgbClr val="002648"/>
                        </a:solidFill>
                        <a:latin typeface="+mn-lt"/>
                        <a:ea typeface=""/>
                        <a:cs typeface=""/>
                      </a:endParaRPr>
                    </a:p>
                  </a:txBody>
                  <a:tcPr marL="42081" marR="42081" marT="42081" marB="42081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1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9" name="TextBox 88"/>
          <p:cNvSpPr txBox="1"/>
          <p:nvPr/>
        </p:nvSpPr>
        <p:spPr>
          <a:xfrm>
            <a:off x="300660" y="6415927"/>
            <a:ext cx="350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648"/>
                </a:solidFill>
              </a:rPr>
              <a:t>1</a:t>
            </a:r>
            <a:endParaRPr lang="is-IS" sz="3600" b="1" dirty="0">
              <a:solidFill>
                <a:srgbClr val="002648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172425" y="6493835"/>
            <a:ext cx="169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международная лаборатория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глобальной транспортной политики</a:t>
            </a:r>
          </a:p>
          <a:p>
            <a:pPr>
              <a:lnSpc>
                <a:spcPts val="1200"/>
              </a:lnSpc>
            </a:pP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720907" y="6422497"/>
            <a:ext cx="350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648"/>
                </a:solidFill>
              </a:rPr>
              <a:t>1</a:t>
            </a:r>
            <a:endParaRPr lang="is-IS" sz="3600" b="1" dirty="0">
              <a:solidFill>
                <a:srgbClr val="002648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060230" y="6471727"/>
            <a:ext cx="16898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центр планирования и проектирования инфраструктуры и городской среды 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539267" y="6375950"/>
            <a:ext cx="350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648"/>
                </a:solidFill>
              </a:rPr>
              <a:t>1</a:t>
            </a:r>
            <a:endParaRPr lang="is-IS" sz="3600" b="1" dirty="0">
              <a:solidFill>
                <a:srgbClr val="002648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62231" y="6570779"/>
            <a:ext cx="21432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аспирантская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школа по городским и транспортным исследованиям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967571" y="6407300"/>
            <a:ext cx="789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648"/>
                </a:solidFill>
              </a:rPr>
              <a:t>50 </a:t>
            </a:r>
            <a:endParaRPr lang="is-IS" sz="3600" b="1" dirty="0">
              <a:solidFill>
                <a:srgbClr val="002648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8569755" y="6570779"/>
            <a:ext cx="19291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студентов на англоязычных магистерских программах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660190" y="7046966"/>
            <a:ext cx="2494016" cy="402652"/>
          </a:xfrm>
        </p:spPr>
        <p:txBody>
          <a:bodyPr/>
          <a:lstStyle/>
          <a:p>
            <a:r>
              <a:rPr lang="ru-RU" dirty="0" smtClean="0"/>
              <a:t>66</a:t>
            </a:r>
            <a:endParaRPr lang="ru-RU" dirty="0"/>
          </a:p>
        </p:txBody>
      </p:sp>
      <p:graphicFrame>
        <p:nvGraphicFramePr>
          <p:cNvPr id="40" name="Диаграмма 39"/>
          <p:cNvGraphicFramePr>
            <a:graphicFrameLocks/>
          </p:cNvGraphicFramePr>
          <p:nvPr>
            <p:extLst/>
          </p:nvPr>
        </p:nvGraphicFramePr>
        <p:xfrm>
          <a:off x="1951608" y="999448"/>
          <a:ext cx="3402459" cy="3261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" name="Прямоугольник 42"/>
          <p:cNvSpPr/>
          <p:nvPr/>
        </p:nvSpPr>
        <p:spPr>
          <a:xfrm>
            <a:off x="4262931" y="6204864"/>
            <a:ext cx="1713535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ru-RU" sz="1400" b="1" dirty="0" smtClean="0">
                <a:solidFill>
                  <a:srgbClr val="A3192F"/>
                </a:solidFill>
              </a:rPr>
              <a:t>План 2018</a:t>
            </a:r>
            <a:endParaRPr lang="ru-RU" sz="1400" b="1" dirty="0">
              <a:solidFill>
                <a:srgbClr val="A3192F"/>
              </a:solidFill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394006" y="5206042"/>
            <a:ext cx="10077144" cy="0"/>
          </a:xfrm>
          <a:prstGeom prst="line">
            <a:avLst/>
          </a:prstGeom>
          <a:ln cap="flat">
            <a:solidFill>
              <a:srgbClr val="A3192F"/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4287683" y="5026275"/>
            <a:ext cx="1713535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ru-RU" sz="1400" b="1" dirty="0" smtClean="0">
                <a:solidFill>
                  <a:srgbClr val="A3192F"/>
                </a:solidFill>
              </a:rPr>
              <a:t>Вклад в рейтинги</a:t>
            </a:r>
            <a:endParaRPr lang="ru-RU" sz="1400" b="1" dirty="0">
              <a:solidFill>
                <a:srgbClr val="A3192F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5500771" y="5405274"/>
            <a:ext cx="1501200" cy="741452"/>
          </a:xfrm>
          <a:prstGeom prst="rect">
            <a:avLst/>
          </a:prstGeom>
          <a:solidFill>
            <a:srgbClr val="A319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cs typeface="Aharoni" panose="02010803020104030203" pitchFamily="2" charset="-79"/>
              </a:rPr>
              <a:t>Business &amp; </a:t>
            </a:r>
            <a:r>
              <a:rPr lang="en-US" sz="14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Management</a:t>
            </a:r>
            <a:endParaRPr lang="en-US" sz="1400" b="1" dirty="0">
              <a:solidFill>
                <a:schemeClr val="bg1"/>
              </a:solidFill>
              <a:cs typeface="Aharoni" panose="02010803020104030203" pitchFamily="2" charset="-79"/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– QS –</a:t>
            </a:r>
            <a:r>
              <a:rPr lang="ru-RU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 (151-200)</a:t>
            </a:r>
            <a:endParaRPr lang="ru-RU" sz="1200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3643250" y="5423586"/>
            <a:ext cx="1501200" cy="711314"/>
          </a:xfrm>
          <a:prstGeom prst="rect">
            <a:avLst/>
          </a:prstGeom>
          <a:solidFill>
            <a:schemeClr val="bg1"/>
          </a:solidFill>
          <a:ln w="25400">
            <a:solidFill>
              <a:srgbClr val="0026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1400" b="1" dirty="0">
                <a:solidFill>
                  <a:srgbClr val="002648"/>
                </a:solidFill>
                <a:cs typeface="Aharoni" panose="02010803020104030203" pitchFamily="2" charset="-79"/>
              </a:rPr>
              <a:t>Business &amp; Economics </a:t>
            </a:r>
            <a:r>
              <a:rPr lang="en-US" sz="1400" b="1" dirty="0" smtClean="0">
                <a:solidFill>
                  <a:srgbClr val="002648"/>
                </a:solidFill>
                <a:cs typeface="Aharoni" panose="02010803020104030203" pitchFamily="2" charset="-79"/>
              </a:rPr>
              <a:t> </a:t>
            </a:r>
          </a:p>
          <a:p>
            <a:pPr algn="ctr"/>
            <a:r>
              <a:rPr lang="en-US" sz="1200" dirty="0">
                <a:solidFill>
                  <a:srgbClr val="002648"/>
                </a:solidFill>
                <a:cs typeface="Aharoni" panose="02010803020104030203" pitchFamily="2" charset="-79"/>
              </a:rPr>
              <a:t>– </a:t>
            </a:r>
            <a:r>
              <a:rPr lang="en-US" sz="1200" dirty="0" smtClean="0">
                <a:solidFill>
                  <a:srgbClr val="002648"/>
                </a:solidFill>
                <a:cs typeface="Aharoni" panose="02010803020104030203" pitchFamily="2" charset="-79"/>
              </a:rPr>
              <a:t>THE –</a:t>
            </a:r>
            <a:r>
              <a:rPr lang="ru-RU" sz="1200" dirty="0" smtClean="0">
                <a:solidFill>
                  <a:srgbClr val="002648"/>
                </a:solidFill>
                <a:cs typeface="Aharoni" panose="02010803020104030203" pitchFamily="2" charset="-79"/>
              </a:rPr>
              <a:t> (101-125)</a:t>
            </a:r>
            <a:endParaRPr lang="ru-RU" sz="1200" dirty="0">
              <a:solidFill>
                <a:srgbClr val="002648"/>
              </a:solidFill>
              <a:cs typeface="Aharoni" panose="02010803020104030203" pitchFamily="2" charset="-79"/>
            </a:endParaRPr>
          </a:p>
        </p:txBody>
      </p:sp>
      <p:grpSp>
        <p:nvGrpSpPr>
          <p:cNvPr id="75" name="Группа 74"/>
          <p:cNvGrpSpPr/>
          <p:nvPr/>
        </p:nvGrpSpPr>
        <p:grpSpPr>
          <a:xfrm>
            <a:off x="8756714" y="5205903"/>
            <a:ext cx="1591334" cy="966499"/>
            <a:chOff x="8819112" y="5205903"/>
            <a:chExt cx="1591334" cy="966499"/>
          </a:xfrm>
        </p:grpSpPr>
        <p:sp>
          <p:nvSpPr>
            <p:cNvPr id="83" name="TextBox 82"/>
            <p:cNvSpPr txBox="1"/>
            <p:nvPr/>
          </p:nvSpPr>
          <p:spPr>
            <a:xfrm>
              <a:off x="8828534" y="5638191"/>
              <a:ext cx="116750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rgbClr val="002648"/>
                  </a:solidFill>
                </a:rPr>
                <a:t>Достигнут -</a:t>
              </a:r>
              <a:endParaRPr lang="ru-RU" sz="1000" dirty="0">
                <a:solidFill>
                  <a:srgbClr val="002648"/>
                </a:solidFill>
              </a:endParaRPr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9899024" y="5656555"/>
              <a:ext cx="168325" cy="168324"/>
            </a:xfrm>
            <a:prstGeom prst="rect">
              <a:avLst/>
            </a:prstGeom>
            <a:solidFill>
              <a:srgbClr val="A3192F"/>
            </a:solidFill>
            <a:ln>
              <a:solidFill>
                <a:srgbClr val="A3192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10135293" y="5661653"/>
              <a:ext cx="168325" cy="168324"/>
            </a:xfrm>
            <a:prstGeom prst="rect">
              <a:avLst/>
            </a:prstGeom>
            <a:solidFill>
              <a:srgbClr val="002648"/>
            </a:solidFill>
            <a:ln>
              <a:solidFill>
                <a:srgbClr val="00264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0135293" y="5980043"/>
              <a:ext cx="168325" cy="168324"/>
            </a:xfrm>
            <a:prstGeom prst="rect">
              <a:avLst/>
            </a:prstGeom>
            <a:noFill/>
            <a:ln w="25400">
              <a:solidFill>
                <a:srgbClr val="00264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9897677" y="5980043"/>
              <a:ext cx="168325" cy="168324"/>
            </a:xfrm>
            <a:prstGeom prst="rect">
              <a:avLst/>
            </a:prstGeom>
            <a:noFill/>
            <a:ln w="25400">
              <a:solidFill>
                <a:srgbClr val="A3192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34421" fontAlgn="base">
                <a:spcBef>
                  <a:spcPct val="0"/>
                </a:spcBef>
                <a:spcAft>
                  <a:spcPct val="0"/>
                </a:spcAft>
              </a:pPr>
              <a:endParaRPr lang="ru-RU" sz="2104">
                <a:solidFill>
                  <a:prstClr val="white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8819112" y="5205903"/>
              <a:ext cx="91518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>
                  <a:solidFill>
                    <a:srgbClr val="002648"/>
                  </a:solidFill>
                </a:rPr>
                <a:t>План 2020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9802965" y="5268812"/>
              <a:ext cx="378754" cy="380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35" dirty="0" smtClean="0">
                  <a:solidFill>
                    <a:srgbClr val="002648"/>
                  </a:solidFill>
                </a:rPr>
                <a:t>Top 200</a:t>
              </a:r>
              <a:endParaRPr lang="ru-RU" sz="935" dirty="0">
                <a:solidFill>
                  <a:srgbClr val="002648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0031692" y="5268929"/>
              <a:ext cx="378754" cy="380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35" dirty="0" smtClean="0">
                  <a:solidFill>
                    <a:srgbClr val="002648"/>
                  </a:solidFill>
                </a:rPr>
                <a:t>Top 100</a:t>
              </a:r>
              <a:endParaRPr lang="ru-RU" sz="935" dirty="0">
                <a:solidFill>
                  <a:srgbClr val="002648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8819112" y="5926181"/>
              <a:ext cx="10652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rgbClr val="002648"/>
                  </a:solidFill>
                </a:rPr>
                <a:t>Будет достигнут-</a:t>
              </a:r>
              <a:endParaRPr lang="ru-RU" sz="1000" dirty="0">
                <a:solidFill>
                  <a:srgbClr val="00264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933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ндикатор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Горизонт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39148</TotalTime>
  <Words>1837</Words>
  <Application>Microsoft Office PowerPoint</Application>
  <PresentationFormat>Произвольный</PresentationFormat>
  <Paragraphs>485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ＭＳ Ｐゴシック</vt:lpstr>
      <vt:lpstr>Aharoni</vt:lpstr>
      <vt:lpstr>Arial</vt:lpstr>
      <vt:lpstr>Arial Narrow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Vladimir Kremlev</dc:creator>
  <cp:lastModifiedBy>Паркачева Валерия Львовна</cp:lastModifiedBy>
  <cp:revision>3880</cp:revision>
  <cp:lastPrinted>2018-06-01T09:28:39Z</cp:lastPrinted>
  <dcterms:created xsi:type="dcterms:W3CDTF">2016-10-18T03:58:43Z</dcterms:created>
  <dcterms:modified xsi:type="dcterms:W3CDTF">2018-10-05T15:50:39Z</dcterms:modified>
</cp:coreProperties>
</file>